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56" r:id="rId3"/>
    <p:sldId id="261" r:id="rId4"/>
    <p:sldId id="262" r:id="rId5"/>
    <p:sldId id="263" r:id="rId6"/>
    <p:sldId id="264" r:id="rId7"/>
    <p:sldId id="265" r:id="rId8"/>
    <p:sldId id="257" r:id="rId9"/>
    <p:sldId id="259" r:id="rId10"/>
    <p:sldId id="268" r:id="rId11"/>
    <p:sldId id="269" r:id="rId12"/>
    <p:sldId id="271" r:id="rId13"/>
    <p:sldId id="266" r:id="rId14"/>
    <p:sldId id="267" r:id="rId15"/>
    <p:sldId id="273"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4694"/>
  </p:normalViewPr>
  <p:slideViewPr>
    <p:cSldViewPr snapToGrid="0">
      <p:cViewPr varScale="1">
        <p:scale>
          <a:sx n="121" d="100"/>
          <a:sy n="121"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BB5E59-3B0B-4425-A1D9-27123276FE02}"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B5CB4F9-BB44-4CAF-A626-CAAB07DC6AC8}">
      <dgm:prSet/>
      <dgm:spPr/>
      <dgm:t>
        <a:bodyPr/>
        <a:lstStyle/>
        <a:p>
          <a:pPr>
            <a:lnSpc>
              <a:spcPct val="100000"/>
            </a:lnSpc>
            <a:defRPr b="1"/>
          </a:pPr>
          <a:r>
            <a:rPr lang="en-US"/>
            <a:t>Ensure energy equity and rural electrification</a:t>
          </a:r>
        </a:p>
      </dgm:t>
    </dgm:pt>
    <dgm:pt modelId="{39A85B1A-BABC-491A-8668-AB5D3F652067}" type="parTrans" cxnId="{8DC5B127-3D18-4E64-BC78-ED4E211D829D}">
      <dgm:prSet/>
      <dgm:spPr/>
      <dgm:t>
        <a:bodyPr/>
        <a:lstStyle/>
        <a:p>
          <a:endParaRPr lang="en-US"/>
        </a:p>
      </dgm:t>
    </dgm:pt>
    <dgm:pt modelId="{62639558-3B4F-4C70-B21B-D14BCE50ADAE}" type="sibTrans" cxnId="{8DC5B127-3D18-4E64-BC78-ED4E211D829D}">
      <dgm:prSet/>
      <dgm:spPr/>
      <dgm:t>
        <a:bodyPr/>
        <a:lstStyle/>
        <a:p>
          <a:endParaRPr lang="en-US"/>
        </a:p>
      </dgm:t>
    </dgm:pt>
    <dgm:pt modelId="{023CB8EE-B15F-4884-B8FD-0795CCD8A4A0}">
      <dgm:prSet/>
      <dgm:spPr/>
      <dgm:t>
        <a:bodyPr/>
        <a:lstStyle/>
        <a:p>
          <a:pPr>
            <a:lnSpc>
              <a:spcPct val="100000"/>
            </a:lnSpc>
          </a:pPr>
          <a:r>
            <a:rPr lang="en-US"/>
            <a:t>Targeted rural electrification programs with community participation</a:t>
          </a:r>
        </a:p>
      </dgm:t>
    </dgm:pt>
    <dgm:pt modelId="{C7F4A4B0-0133-48B0-85E4-3590F7C8F0DA}" type="parTrans" cxnId="{EFDC550B-EB07-4585-BAA3-D589E82AC548}">
      <dgm:prSet/>
      <dgm:spPr/>
      <dgm:t>
        <a:bodyPr/>
        <a:lstStyle/>
        <a:p>
          <a:endParaRPr lang="en-US"/>
        </a:p>
      </dgm:t>
    </dgm:pt>
    <dgm:pt modelId="{B5168C0D-B92A-4CB4-AF26-DD157B308765}" type="sibTrans" cxnId="{EFDC550B-EB07-4585-BAA3-D589E82AC548}">
      <dgm:prSet/>
      <dgm:spPr/>
      <dgm:t>
        <a:bodyPr/>
        <a:lstStyle/>
        <a:p>
          <a:endParaRPr lang="en-US"/>
        </a:p>
      </dgm:t>
    </dgm:pt>
    <dgm:pt modelId="{0CF624D7-C459-486C-B5DD-4F02BE711F39}">
      <dgm:prSet/>
      <dgm:spPr/>
      <dgm:t>
        <a:bodyPr/>
        <a:lstStyle/>
        <a:p>
          <a:pPr>
            <a:lnSpc>
              <a:spcPct val="100000"/>
            </a:lnSpc>
            <a:defRPr b="1"/>
          </a:pPr>
          <a:r>
            <a:rPr lang="en-US"/>
            <a:t>Strengthen grid resilience and outage management</a:t>
          </a:r>
        </a:p>
      </dgm:t>
    </dgm:pt>
    <dgm:pt modelId="{BE24718D-44D3-489D-8160-DBCF08CCFF04}" type="parTrans" cxnId="{088FBCD5-8A9E-4683-AF97-BF0085403100}">
      <dgm:prSet/>
      <dgm:spPr/>
      <dgm:t>
        <a:bodyPr/>
        <a:lstStyle/>
        <a:p>
          <a:endParaRPr lang="en-US"/>
        </a:p>
      </dgm:t>
    </dgm:pt>
    <dgm:pt modelId="{8C053828-6C91-4581-B563-09D4FAF24E00}" type="sibTrans" cxnId="{088FBCD5-8A9E-4683-AF97-BF0085403100}">
      <dgm:prSet/>
      <dgm:spPr/>
      <dgm:t>
        <a:bodyPr/>
        <a:lstStyle/>
        <a:p>
          <a:endParaRPr lang="en-US"/>
        </a:p>
      </dgm:t>
    </dgm:pt>
    <dgm:pt modelId="{49CD027C-1B13-4B67-9804-0901F914E1B3}">
      <dgm:prSet/>
      <dgm:spPr/>
      <dgm:t>
        <a:bodyPr/>
        <a:lstStyle/>
        <a:p>
          <a:pPr>
            <a:lnSpc>
              <a:spcPct val="100000"/>
            </a:lnSpc>
          </a:pPr>
          <a:r>
            <a:rPr lang="en-US"/>
            <a:t>Smart grids systems, weather-resilient technologies, and emergency response protocols</a:t>
          </a:r>
        </a:p>
      </dgm:t>
    </dgm:pt>
    <dgm:pt modelId="{8CF5DA33-76E0-45AD-9D1F-2C192E8F657B}" type="parTrans" cxnId="{6B71EEE8-FE6F-4A0E-A0F2-A5C702C28B27}">
      <dgm:prSet/>
      <dgm:spPr/>
      <dgm:t>
        <a:bodyPr/>
        <a:lstStyle/>
        <a:p>
          <a:endParaRPr lang="en-US"/>
        </a:p>
      </dgm:t>
    </dgm:pt>
    <dgm:pt modelId="{D8DE1327-4864-438D-BAB5-32791944B100}" type="sibTrans" cxnId="{6B71EEE8-FE6F-4A0E-A0F2-A5C702C28B27}">
      <dgm:prSet/>
      <dgm:spPr/>
      <dgm:t>
        <a:bodyPr/>
        <a:lstStyle/>
        <a:p>
          <a:endParaRPr lang="en-US"/>
        </a:p>
      </dgm:t>
    </dgm:pt>
    <dgm:pt modelId="{B91CF1A8-7383-4A3D-8BC8-5A29FA61DFE4}">
      <dgm:prSet/>
      <dgm:spPr/>
      <dgm:t>
        <a:bodyPr/>
        <a:lstStyle/>
        <a:p>
          <a:pPr>
            <a:lnSpc>
              <a:spcPct val="100000"/>
            </a:lnSpc>
          </a:pPr>
          <a:r>
            <a:rPr lang="en-US"/>
            <a:t>AI</a:t>
          </a:r>
        </a:p>
      </dgm:t>
    </dgm:pt>
    <dgm:pt modelId="{1D165788-3726-43A7-88E6-513D6454EA8A}" type="parTrans" cxnId="{34673334-4F6C-4DC4-BE8F-ED2538D26C8A}">
      <dgm:prSet/>
      <dgm:spPr/>
      <dgm:t>
        <a:bodyPr/>
        <a:lstStyle/>
        <a:p>
          <a:endParaRPr lang="en-US"/>
        </a:p>
      </dgm:t>
    </dgm:pt>
    <dgm:pt modelId="{13A9F1A3-8BD2-4759-A54C-C4AC07016584}" type="sibTrans" cxnId="{34673334-4F6C-4DC4-BE8F-ED2538D26C8A}">
      <dgm:prSet/>
      <dgm:spPr/>
      <dgm:t>
        <a:bodyPr/>
        <a:lstStyle/>
        <a:p>
          <a:endParaRPr lang="en-US"/>
        </a:p>
      </dgm:t>
    </dgm:pt>
    <dgm:pt modelId="{855C4DF6-804E-4201-9EC4-92267ED5F56F}">
      <dgm:prSet/>
      <dgm:spPr/>
      <dgm:t>
        <a:bodyPr/>
        <a:lstStyle/>
        <a:p>
          <a:pPr>
            <a:lnSpc>
              <a:spcPct val="100000"/>
            </a:lnSpc>
            <a:defRPr b="1"/>
          </a:pPr>
          <a:r>
            <a:rPr lang="en-US"/>
            <a:t>Promote renewable energy adoption</a:t>
          </a:r>
        </a:p>
      </dgm:t>
    </dgm:pt>
    <dgm:pt modelId="{05913703-FD01-4E08-AC55-3E0E36DAFEC9}" type="parTrans" cxnId="{9A36C1EF-FF38-465C-8224-BB1754B45721}">
      <dgm:prSet/>
      <dgm:spPr/>
      <dgm:t>
        <a:bodyPr/>
        <a:lstStyle/>
        <a:p>
          <a:endParaRPr lang="en-US"/>
        </a:p>
      </dgm:t>
    </dgm:pt>
    <dgm:pt modelId="{060AF637-711B-45F4-9F22-837568AC470F}" type="sibTrans" cxnId="{9A36C1EF-FF38-465C-8224-BB1754B45721}">
      <dgm:prSet/>
      <dgm:spPr/>
      <dgm:t>
        <a:bodyPr/>
        <a:lstStyle/>
        <a:p>
          <a:endParaRPr lang="en-US"/>
        </a:p>
      </dgm:t>
    </dgm:pt>
    <dgm:pt modelId="{361EC0C3-7BF3-4FD4-AB43-48A57B329E51}">
      <dgm:prSet/>
      <dgm:spPr/>
      <dgm:t>
        <a:bodyPr/>
        <a:lstStyle/>
        <a:p>
          <a:pPr>
            <a:lnSpc>
              <a:spcPct val="100000"/>
            </a:lnSpc>
          </a:pPr>
          <a:r>
            <a:rPr lang="en-US"/>
            <a:t>Fund decentralized renewable projects</a:t>
          </a:r>
        </a:p>
      </dgm:t>
    </dgm:pt>
    <dgm:pt modelId="{9930645F-502D-432C-85A0-5E25829350CD}" type="parTrans" cxnId="{0948D1D2-4C80-4860-93CA-CB446D8FE570}">
      <dgm:prSet/>
      <dgm:spPr/>
      <dgm:t>
        <a:bodyPr/>
        <a:lstStyle/>
        <a:p>
          <a:endParaRPr lang="en-US"/>
        </a:p>
      </dgm:t>
    </dgm:pt>
    <dgm:pt modelId="{312D2682-29D1-447C-AC5F-A2A63A42823E}" type="sibTrans" cxnId="{0948D1D2-4C80-4860-93CA-CB446D8FE570}">
      <dgm:prSet/>
      <dgm:spPr/>
      <dgm:t>
        <a:bodyPr/>
        <a:lstStyle/>
        <a:p>
          <a:endParaRPr lang="en-US"/>
        </a:p>
      </dgm:t>
    </dgm:pt>
    <dgm:pt modelId="{C55C9907-AEA0-41D1-A100-717C774C8FEE}">
      <dgm:prSet/>
      <dgm:spPr/>
      <dgm:t>
        <a:bodyPr/>
        <a:lstStyle/>
        <a:p>
          <a:pPr>
            <a:lnSpc>
              <a:spcPct val="100000"/>
            </a:lnSpc>
          </a:pPr>
          <a:r>
            <a:rPr lang="en-US"/>
            <a:t>Invest in energy storage solutions</a:t>
          </a:r>
        </a:p>
      </dgm:t>
    </dgm:pt>
    <dgm:pt modelId="{FBADAE0E-8FCF-4C04-BA11-B78E31EDF6A6}" type="parTrans" cxnId="{FBCFC16D-E7E7-4802-9DB1-BA3E7498DA95}">
      <dgm:prSet/>
      <dgm:spPr/>
      <dgm:t>
        <a:bodyPr/>
        <a:lstStyle/>
        <a:p>
          <a:endParaRPr lang="en-US"/>
        </a:p>
      </dgm:t>
    </dgm:pt>
    <dgm:pt modelId="{29288BEA-F963-4A01-B981-BEB7CA304B90}" type="sibTrans" cxnId="{FBCFC16D-E7E7-4802-9DB1-BA3E7498DA95}">
      <dgm:prSet/>
      <dgm:spPr/>
      <dgm:t>
        <a:bodyPr/>
        <a:lstStyle/>
        <a:p>
          <a:endParaRPr lang="en-US"/>
        </a:p>
      </dgm:t>
    </dgm:pt>
    <dgm:pt modelId="{521FC8CA-A052-4A9A-BB2C-4635150AD144}">
      <dgm:prSet/>
      <dgm:spPr/>
      <dgm:t>
        <a:bodyPr/>
        <a:lstStyle/>
        <a:p>
          <a:pPr>
            <a:lnSpc>
              <a:spcPct val="100000"/>
            </a:lnSpc>
            <a:defRPr b="1"/>
          </a:pPr>
          <a:r>
            <a:rPr lang="en-US"/>
            <a:t>Accelerate EV and charging infrastructure development</a:t>
          </a:r>
        </a:p>
      </dgm:t>
    </dgm:pt>
    <dgm:pt modelId="{B22D7695-0295-469E-BC25-A0D5DB20B716}" type="parTrans" cxnId="{52DC82C4-F3E5-4D2F-A675-9FB3D7E482FF}">
      <dgm:prSet/>
      <dgm:spPr/>
      <dgm:t>
        <a:bodyPr/>
        <a:lstStyle/>
        <a:p>
          <a:endParaRPr lang="en-US"/>
        </a:p>
      </dgm:t>
    </dgm:pt>
    <dgm:pt modelId="{96932D9B-3EA7-4B11-8B07-0A03B6F2EE78}" type="sibTrans" cxnId="{52DC82C4-F3E5-4D2F-A675-9FB3D7E482FF}">
      <dgm:prSet/>
      <dgm:spPr/>
      <dgm:t>
        <a:bodyPr/>
        <a:lstStyle/>
        <a:p>
          <a:endParaRPr lang="en-US"/>
        </a:p>
      </dgm:t>
    </dgm:pt>
    <dgm:pt modelId="{15924F1D-D89A-4BC9-AA8E-F1D7F82F9D62}">
      <dgm:prSet/>
      <dgm:spPr/>
      <dgm:t>
        <a:bodyPr/>
        <a:lstStyle/>
        <a:p>
          <a:pPr>
            <a:lnSpc>
              <a:spcPct val="100000"/>
            </a:lnSpc>
          </a:pPr>
          <a:r>
            <a:rPr lang="en-US"/>
            <a:t>Smart charging programs</a:t>
          </a:r>
        </a:p>
      </dgm:t>
    </dgm:pt>
    <dgm:pt modelId="{2AC5C774-5CFE-42A9-B403-B9D8AB7E7E1A}" type="parTrans" cxnId="{22C527C3-7E51-47A2-AB18-27E9858D533D}">
      <dgm:prSet/>
      <dgm:spPr/>
      <dgm:t>
        <a:bodyPr/>
        <a:lstStyle/>
        <a:p>
          <a:endParaRPr lang="en-US"/>
        </a:p>
      </dgm:t>
    </dgm:pt>
    <dgm:pt modelId="{4600AD2A-DAF2-4729-9574-2D6897F132A4}" type="sibTrans" cxnId="{22C527C3-7E51-47A2-AB18-27E9858D533D}">
      <dgm:prSet/>
      <dgm:spPr/>
      <dgm:t>
        <a:bodyPr/>
        <a:lstStyle/>
        <a:p>
          <a:endParaRPr lang="en-US"/>
        </a:p>
      </dgm:t>
    </dgm:pt>
    <dgm:pt modelId="{3A3616A9-C9CD-4ADC-A484-FFFEE6C7B55C}" type="pres">
      <dgm:prSet presAssocID="{CABB5E59-3B0B-4425-A1D9-27123276FE02}" presName="root" presStyleCnt="0">
        <dgm:presLayoutVars>
          <dgm:dir/>
          <dgm:resizeHandles val="exact"/>
        </dgm:presLayoutVars>
      </dgm:prSet>
      <dgm:spPr/>
    </dgm:pt>
    <dgm:pt modelId="{876A751E-639A-4FF8-A22D-86F0373985A8}" type="pres">
      <dgm:prSet presAssocID="{DB5CB4F9-BB44-4CAF-A626-CAAB07DC6AC8}" presName="compNode" presStyleCnt="0"/>
      <dgm:spPr/>
    </dgm:pt>
    <dgm:pt modelId="{D8D0902B-1051-46E1-A855-7EEA8945C432}" type="pres">
      <dgm:prSet presAssocID="{DB5CB4F9-BB44-4CAF-A626-CAAB07DC6AC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lant"/>
        </a:ext>
      </dgm:extLst>
    </dgm:pt>
    <dgm:pt modelId="{42D573BE-84C7-424D-A6D0-715B4B818055}" type="pres">
      <dgm:prSet presAssocID="{DB5CB4F9-BB44-4CAF-A626-CAAB07DC6AC8}" presName="iconSpace" presStyleCnt="0"/>
      <dgm:spPr/>
    </dgm:pt>
    <dgm:pt modelId="{FFF5355D-A83A-43BB-9544-2E27CD130B38}" type="pres">
      <dgm:prSet presAssocID="{DB5CB4F9-BB44-4CAF-A626-CAAB07DC6AC8}" presName="parTx" presStyleLbl="revTx" presStyleIdx="0" presStyleCnt="8">
        <dgm:presLayoutVars>
          <dgm:chMax val="0"/>
          <dgm:chPref val="0"/>
        </dgm:presLayoutVars>
      </dgm:prSet>
      <dgm:spPr/>
    </dgm:pt>
    <dgm:pt modelId="{D2CA53F1-26CD-49BB-917D-A2679F589438}" type="pres">
      <dgm:prSet presAssocID="{DB5CB4F9-BB44-4CAF-A626-CAAB07DC6AC8}" presName="txSpace" presStyleCnt="0"/>
      <dgm:spPr/>
    </dgm:pt>
    <dgm:pt modelId="{52512B6E-4FE2-4DC2-9099-AD7F446C717E}" type="pres">
      <dgm:prSet presAssocID="{DB5CB4F9-BB44-4CAF-A626-CAAB07DC6AC8}" presName="desTx" presStyleLbl="revTx" presStyleIdx="1" presStyleCnt="8">
        <dgm:presLayoutVars/>
      </dgm:prSet>
      <dgm:spPr/>
    </dgm:pt>
    <dgm:pt modelId="{404B32A5-5ED6-4F7A-A213-68DB963AA1A5}" type="pres">
      <dgm:prSet presAssocID="{62639558-3B4F-4C70-B21B-D14BCE50ADAE}" presName="sibTrans" presStyleCnt="0"/>
      <dgm:spPr/>
    </dgm:pt>
    <dgm:pt modelId="{C87F8A01-559C-4833-9FAD-DC45BBEED4D9}" type="pres">
      <dgm:prSet presAssocID="{0CF624D7-C459-486C-B5DD-4F02BE711F39}" presName="compNode" presStyleCnt="0"/>
      <dgm:spPr/>
    </dgm:pt>
    <dgm:pt modelId="{3897FA7B-AD4A-4BB4-8E85-D020B83ED8B1}" type="pres">
      <dgm:prSet presAssocID="{0CF624D7-C459-486C-B5DD-4F02BE711F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ning"/>
        </a:ext>
      </dgm:extLst>
    </dgm:pt>
    <dgm:pt modelId="{31A10AE8-CDAE-495C-A72A-AC26B02F58CF}" type="pres">
      <dgm:prSet presAssocID="{0CF624D7-C459-486C-B5DD-4F02BE711F39}" presName="iconSpace" presStyleCnt="0"/>
      <dgm:spPr/>
    </dgm:pt>
    <dgm:pt modelId="{7A7F3264-BBB1-4BF7-B4C9-81BEDC15F5B7}" type="pres">
      <dgm:prSet presAssocID="{0CF624D7-C459-486C-B5DD-4F02BE711F39}" presName="parTx" presStyleLbl="revTx" presStyleIdx="2" presStyleCnt="8">
        <dgm:presLayoutVars>
          <dgm:chMax val="0"/>
          <dgm:chPref val="0"/>
        </dgm:presLayoutVars>
      </dgm:prSet>
      <dgm:spPr/>
    </dgm:pt>
    <dgm:pt modelId="{C6E707B0-1D1C-4F89-B345-58B8A4C5E949}" type="pres">
      <dgm:prSet presAssocID="{0CF624D7-C459-486C-B5DD-4F02BE711F39}" presName="txSpace" presStyleCnt="0"/>
      <dgm:spPr/>
    </dgm:pt>
    <dgm:pt modelId="{F8338F8E-790F-4752-A835-96F226EF21D7}" type="pres">
      <dgm:prSet presAssocID="{0CF624D7-C459-486C-B5DD-4F02BE711F39}" presName="desTx" presStyleLbl="revTx" presStyleIdx="3" presStyleCnt="8">
        <dgm:presLayoutVars/>
      </dgm:prSet>
      <dgm:spPr/>
    </dgm:pt>
    <dgm:pt modelId="{C799D24E-CA14-4E36-B8C4-D990A6A2E0D9}" type="pres">
      <dgm:prSet presAssocID="{8C053828-6C91-4581-B563-09D4FAF24E00}" presName="sibTrans" presStyleCnt="0"/>
      <dgm:spPr/>
    </dgm:pt>
    <dgm:pt modelId="{59BA17A9-1E3C-4F75-A1DD-84FCF3BEEB36}" type="pres">
      <dgm:prSet presAssocID="{855C4DF6-804E-4201-9EC4-92267ED5F56F}" presName="compNode" presStyleCnt="0"/>
      <dgm:spPr/>
    </dgm:pt>
    <dgm:pt modelId="{AA4E7E5A-89AB-456F-9A5A-3AA126D52148}" type="pres">
      <dgm:prSet presAssocID="{855C4DF6-804E-4201-9EC4-92267ED5F5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n"/>
        </a:ext>
      </dgm:extLst>
    </dgm:pt>
    <dgm:pt modelId="{F64C5702-8804-4319-990A-54020E91C120}" type="pres">
      <dgm:prSet presAssocID="{855C4DF6-804E-4201-9EC4-92267ED5F56F}" presName="iconSpace" presStyleCnt="0"/>
      <dgm:spPr/>
    </dgm:pt>
    <dgm:pt modelId="{3C806030-3B56-4F8B-8514-DD899C55DEE6}" type="pres">
      <dgm:prSet presAssocID="{855C4DF6-804E-4201-9EC4-92267ED5F56F}" presName="parTx" presStyleLbl="revTx" presStyleIdx="4" presStyleCnt="8">
        <dgm:presLayoutVars>
          <dgm:chMax val="0"/>
          <dgm:chPref val="0"/>
        </dgm:presLayoutVars>
      </dgm:prSet>
      <dgm:spPr/>
    </dgm:pt>
    <dgm:pt modelId="{3C640E26-16AE-4ACA-8F55-9D430F9BDC86}" type="pres">
      <dgm:prSet presAssocID="{855C4DF6-804E-4201-9EC4-92267ED5F56F}" presName="txSpace" presStyleCnt="0"/>
      <dgm:spPr/>
    </dgm:pt>
    <dgm:pt modelId="{1B17FD55-4454-47EC-83AD-F417C5FDEE08}" type="pres">
      <dgm:prSet presAssocID="{855C4DF6-804E-4201-9EC4-92267ED5F56F}" presName="desTx" presStyleLbl="revTx" presStyleIdx="5" presStyleCnt="8">
        <dgm:presLayoutVars/>
      </dgm:prSet>
      <dgm:spPr/>
    </dgm:pt>
    <dgm:pt modelId="{9C2822B8-EE8A-4948-9CF9-9FE7C91E0393}" type="pres">
      <dgm:prSet presAssocID="{060AF637-711B-45F4-9F22-837568AC470F}" presName="sibTrans" presStyleCnt="0"/>
      <dgm:spPr/>
    </dgm:pt>
    <dgm:pt modelId="{94DE431A-762E-47F7-8102-681314B39543}" type="pres">
      <dgm:prSet presAssocID="{521FC8CA-A052-4A9A-BB2C-4635150AD144}" presName="compNode" presStyleCnt="0"/>
      <dgm:spPr/>
    </dgm:pt>
    <dgm:pt modelId="{76785B54-34F2-4690-9D14-F5939451589C}" type="pres">
      <dgm:prSet presAssocID="{521FC8CA-A052-4A9A-BB2C-4635150AD14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ar"/>
        </a:ext>
      </dgm:extLst>
    </dgm:pt>
    <dgm:pt modelId="{F6EFFF10-A69C-4535-90DB-1271D0CDD15B}" type="pres">
      <dgm:prSet presAssocID="{521FC8CA-A052-4A9A-BB2C-4635150AD144}" presName="iconSpace" presStyleCnt="0"/>
      <dgm:spPr/>
    </dgm:pt>
    <dgm:pt modelId="{5F5139D0-4558-4076-9950-CE89D48B216B}" type="pres">
      <dgm:prSet presAssocID="{521FC8CA-A052-4A9A-BB2C-4635150AD144}" presName="parTx" presStyleLbl="revTx" presStyleIdx="6" presStyleCnt="8">
        <dgm:presLayoutVars>
          <dgm:chMax val="0"/>
          <dgm:chPref val="0"/>
        </dgm:presLayoutVars>
      </dgm:prSet>
      <dgm:spPr/>
    </dgm:pt>
    <dgm:pt modelId="{3F3BB9DD-23EB-4A64-BA7A-E4D88A024A1F}" type="pres">
      <dgm:prSet presAssocID="{521FC8CA-A052-4A9A-BB2C-4635150AD144}" presName="txSpace" presStyleCnt="0"/>
      <dgm:spPr/>
    </dgm:pt>
    <dgm:pt modelId="{547E8797-26F0-4A07-B447-9979FA448E0A}" type="pres">
      <dgm:prSet presAssocID="{521FC8CA-A052-4A9A-BB2C-4635150AD144}" presName="desTx" presStyleLbl="revTx" presStyleIdx="7" presStyleCnt="8">
        <dgm:presLayoutVars/>
      </dgm:prSet>
      <dgm:spPr/>
    </dgm:pt>
  </dgm:ptLst>
  <dgm:cxnLst>
    <dgm:cxn modelId="{EFDC550B-EB07-4585-BAA3-D589E82AC548}" srcId="{DB5CB4F9-BB44-4CAF-A626-CAAB07DC6AC8}" destId="{023CB8EE-B15F-4884-B8FD-0795CCD8A4A0}" srcOrd="0" destOrd="0" parTransId="{C7F4A4B0-0133-48B0-85E4-3590F7C8F0DA}" sibTransId="{B5168C0D-B92A-4CB4-AF26-DD157B308765}"/>
    <dgm:cxn modelId="{0FF8960F-DE09-4B7A-B9B5-865258316A7D}" type="presOf" srcId="{521FC8CA-A052-4A9A-BB2C-4635150AD144}" destId="{5F5139D0-4558-4076-9950-CE89D48B216B}" srcOrd="0" destOrd="0" presId="urn:microsoft.com/office/officeart/2018/5/layout/CenteredIconLabelDescriptionList"/>
    <dgm:cxn modelId="{8DC5B127-3D18-4E64-BC78-ED4E211D829D}" srcId="{CABB5E59-3B0B-4425-A1D9-27123276FE02}" destId="{DB5CB4F9-BB44-4CAF-A626-CAAB07DC6AC8}" srcOrd="0" destOrd="0" parTransId="{39A85B1A-BABC-491A-8668-AB5D3F652067}" sibTransId="{62639558-3B4F-4C70-B21B-D14BCE50ADAE}"/>
    <dgm:cxn modelId="{34673334-4F6C-4DC4-BE8F-ED2538D26C8A}" srcId="{0CF624D7-C459-486C-B5DD-4F02BE711F39}" destId="{B91CF1A8-7383-4A3D-8BC8-5A29FA61DFE4}" srcOrd="1" destOrd="0" parTransId="{1D165788-3726-43A7-88E6-513D6454EA8A}" sibTransId="{13A9F1A3-8BD2-4759-A54C-C4AC07016584}"/>
    <dgm:cxn modelId="{471D2E56-3D7F-44B5-A8A4-7A55E32E14B3}" type="presOf" srcId="{361EC0C3-7BF3-4FD4-AB43-48A57B329E51}" destId="{1B17FD55-4454-47EC-83AD-F417C5FDEE08}" srcOrd="0" destOrd="0" presId="urn:microsoft.com/office/officeart/2018/5/layout/CenteredIconLabelDescriptionList"/>
    <dgm:cxn modelId="{96D83062-AACE-4A6F-9C0E-5BCCAFC67E9C}" type="presOf" srcId="{C55C9907-AEA0-41D1-A100-717C774C8FEE}" destId="{1B17FD55-4454-47EC-83AD-F417C5FDEE08}" srcOrd="0" destOrd="1" presId="urn:microsoft.com/office/officeart/2018/5/layout/CenteredIconLabelDescriptionList"/>
    <dgm:cxn modelId="{FBCFC16D-E7E7-4802-9DB1-BA3E7498DA95}" srcId="{855C4DF6-804E-4201-9EC4-92267ED5F56F}" destId="{C55C9907-AEA0-41D1-A100-717C774C8FEE}" srcOrd="1" destOrd="0" parTransId="{FBADAE0E-8FCF-4C04-BA11-B78E31EDF6A6}" sibTransId="{29288BEA-F963-4A01-B981-BEB7CA304B90}"/>
    <dgm:cxn modelId="{3E0E6575-FD1E-4897-A296-DFCF880DD9B9}" type="presOf" srcId="{15924F1D-D89A-4BC9-AA8E-F1D7F82F9D62}" destId="{547E8797-26F0-4A07-B447-9979FA448E0A}" srcOrd="0" destOrd="0" presId="urn:microsoft.com/office/officeart/2018/5/layout/CenteredIconLabelDescriptionList"/>
    <dgm:cxn modelId="{4D3CE586-2718-4EE6-878B-517ADE99B456}" type="presOf" srcId="{CABB5E59-3B0B-4425-A1D9-27123276FE02}" destId="{3A3616A9-C9CD-4ADC-A484-FFFEE6C7B55C}" srcOrd="0" destOrd="0" presId="urn:microsoft.com/office/officeart/2018/5/layout/CenteredIconLabelDescriptionList"/>
    <dgm:cxn modelId="{22959C9C-F875-449A-B6F7-B1F109BF18D2}" type="presOf" srcId="{DB5CB4F9-BB44-4CAF-A626-CAAB07DC6AC8}" destId="{FFF5355D-A83A-43BB-9544-2E27CD130B38}" srcOrd="0" destOrd="0" presId="urn:microsoft.com/office/officeart/2018/5/layout/CenteredIconLabelDescriptionList"/>
    <dgm:cxn modelId="{3B20F2A6-C118-467F-AA66-74982F921E6B}" type="presOf" srcId="{855C4DF6-804E-4201-9EC4-92267ED5F56F}" destId="{3C806030-3B56-4F8B-8514-DD899C55DEE6}" srcOrd="0" destOrd="0" presId="urn:microsoft.com/office/officeart/2018/5/layout/CenteredIconLabelDescriptionList"/>
    <dgm:cxn modelId="{34A717AF-E979-4DB6-9ADD-BE0D4CF56301}" type="presOf" srcId="{0CF624D7-C459-486C-B5DD-4F02BE711F39}" destId="{7A7F3264-BBB1-4BF7-B4C9-81BEDC15F5B7}" srcOrd="0" destOrd="0" presId="urn:microsoft.com/office/officeart/2018/5/layout/CenteredIconLabelDescriptionList"/>
    <dgm:cxn modelId="{57ECD9B1-A1B8-4D46-BCF8-AC5E1C115EF5}" type="presOf" srcId="{023CB8EE-B15F-4884-B8FD-0795CCD8A4A0}" destId="{52512B6E-4FE2-4DC2-9099-AD7F446C717E}" srcOrd="0" destOrd="0" presId="urn:microsoft.com/office/officeart/2018/5/layout/CenteredIconLabelDescriptionList"/>
    <dgm:cxn modelId="{22C527C3-7E51-47A2-AB18-27E9858D533D}" srcId="{521FC8CA-A052-4A9A-BB2C-4635150AD144}" destId="{15924F1D-D89A-4BC9-AA8E-F1D7F82F9D62}" srcOrd="0" destOrd="0" parTransId="{2AC5C774-5CFE-42A9-B403-B9D8AB7E7E1A}" sibTransId="{4600AD2A-DAF2-4729-9574-2D6897F132A4}"/>
    <dgm:cxn modelId="{52DC82C4-F3E5-4D2F-A675-9FB3D7E482FF}" srcId="{CABB5E59-3B0B-4425-A1D9-27123276FE02}" destId="{521FC8CA-A052-4A9A-BB2C-4635150AD144}" srcOrd="3" destOrd="0" parTransId="{B22D7695-0295-469E-BC25-A0D5DB20B716}" sibTransId="{96932D9B-3EA7-4B11-8B07-0A03B6F2EE78}"/>
    <dgm:cxn modelId="{0948D1D2-4C80-4860-93CA-CB446D8FE570}" srcId="{855C4DF6-804E-4201-9EC4-92267ED5F56F}" destId="{361EC0C3-7BF3-4FD4-AB43-48A57B329E51}" srcOrd="0" destOrd="0" parTransId="{9930645F-502D-432C-85A0-5E25829350CD}" sibTransId="{312D2682-29D1-447C-AC5F-A2A63A42823E}"/>
    <dgm:cxn modelId="{088FBCD5-8A9E-4683-AF97-BF0085403100}" srcId="{CABB5E59-3B0B-4425-A1D9-27123276FE02}" destId="{0CF624D7-C459-486C-B5DD-4F02BE711F39}" srcOrd="1" destOrd="0" parTransId="{BE24718D-44D3-489D-8160-DBCF08CCFF04}" sibTransId="{8C053828-6C91-4581-B563-09D4FAF24E00}"/>
    <dgm:cxn modelId="{E50598DF-5DD1-43DE-BDE4-5F2BDCAB05DB}" type="presOf" srcId="{49CD027C-1B13-4B67-9804-0901F914E1B3}" destId="{F8338F8E-790F-4752-A835-96F226EF21D7}" srcOrd="0" destOrd="0" presId="urn:microsoft.com/office/officeart/2018/5/layout/CenteredIconLabelDescriptionList"/>
    <dgm:cxn modelId="{6B71EEE8-FE6F-4A0E-A0F2-A5C702C28B27}" srcId="{0CF624D7-C459-486C-B5DD-4F02BE711F39}" destId="{49CD027C-1B13-4B67-9804-0901F914E1B3}" srcOrd="0" destOrd="0" parTransId="{8CF5DA33-76E0-45AD-9D1F-2C192E8F657B}" sibTransId="{D8DE1327-4864-438D-BAB5-32791944B100}"/>
    <dgm:cxn modelId="{CCC3B2EF-9533-4D26-B1B4-4EAC5F4A893D}" type="presOf" srcId="{B91CF1A8-7383-4A3D-8BC8-5A29FA61DFE4}" destId="{F8338F8E-790F-4752-A835-96F226EF21D7}" srcOrd="0" destOrd="1" presId="urn:microsoft.com/office/officeart/2018/5/layout/CenteredIconLabelDescriptionList"/>
    <dgm:cxn modelId="{9A36C1EF-FF38-465C-8224-BB1754B45721}" srcId="{CABB5E59-3B0B-4425-A1D9-27123276FE02}" destId="{855C4DF6-804E-4201-9EC4-92267ED5F56F}" srcOrd="2" destOrd="0" parTransId="{05913703-FD01-4E08-AC55-3E0E36DAFEC9}" sibTransId="{060AF637-711B-45F4-9F22-837568AC470F}"/>
    <dgm:cxn modelId="{6E68C496-7590-4256-9F9B-A6C71CBF2BCF}" type="presParOf" srcId="{3A3616A9-C9CD-4ADC-A484-FFFEE6C7B55C}" destId="{876A751E-639A-4FF8-A22D-86F0373985A8}" srcOrd="0" destOrd="0" presId="urn:microsoft.com/office/officeart/2018/5/layout/CenteredIconLabelDescriptionList"/>
    <dgm:cxn modelId="{BE01DCA1-1CD0-4779-9DFD-6533318DD37E}" type="presParOf" srcId="{876A751E-639A-4FF8-A22D-86F0373985A8}" destId="{D8D0902B-1051-46E1-A855-7EEA8945C432}" srcOrd="0" destOrd="0" presId="urn:microsoft.com/office/officeart/2018/5/layout/CenteredIconLabelDescriptionList"/>
    <dgm:cxn modelId="{0441D6F9-9B94-431F-B94A-0D1FA19A766B}" type="presParOf" srcId="{876A751E-639A-4FF8-A22D-86F0373985A8}" destId="{42D573BE-84C7-424D-A6D0-715B4B818055}" srcOrd="1" destOrd="0" presId="urn:microsoft.com/office/officeart/2018/5/layout/CenteredIconLabelDescriptionList"/>
    <dgm:cxn modelId="{FE0E8756-DAC3-4221-8A24-170DA504CBFF}" type="presParOf" srcId="{876A751E-639A-4FF8-A22D-86F0373985A8}" destId="{FFF5355D-A83A-43BB-9544-2E27CD130B38}" srcOrd="2" destOrd="0" presId="urn:microsoft.com/office/officeart/2018/5/layout/CenteredIconLabelDescriptionList"/>
    <dgm:cxn modelId="{DB51AA87-7095-40CC-B105-F0AB5548C798}" type="presParOf" srcId="{876A751E-639A-4FF8-A22D-86F0373985A8}" destId="{D2CA53F1-26CD-49BB-917D-A2679F589438}" srcOrd="3" destOrd="0" presId="urn:microsoft.com/office/officeart/2018/5/layout/CenteredIconLabelDescriptionList"/>
    <dgm:cxn modelId="{575D4C06-413D-46FE-A0B0-5081D98DEC06}" type="presParOf" srcId="{876A751E-639A-4FF8-A22D-86F0373985A8}" destId="{52512B6E-4FE2-4DC2-9099-AD7F446C717E}" srcOrd="4" destOrd="0" presId="urn:microsoft.com/office/officeart/2018/5/layout/CenteredIconLabelDescriptionList"/>
    <dgm:cxn modelId="{9A79BF5B-E2EF-4988-9A0F-B96F79EDC551}" type="presParOf" srcId="{3A3616A9-C9CD-4ADC-A484-FFFEE6C7B55C}" destId="{404B32A5-5ED6-4F7A-A213-68DB963AA1A5}" srcOrd="1" destOrd="0" presId="urn:microsoft.com/office/officeart/2018/5/layout/CenteredIconLabelDescriptionList"/>
    <dgm:cxn modelId="{7FC038A7-FF4D-421B-8E06-79155B0BD42F}" type="presParOf" srcId="{3A3616A9-C9CD-4ADC-A484-FFFEE6C7B55C}" destId="{C87F8A01-559C-4833-9FAD-DC45BBEED4D9}" srcOrd="2" destOrd="0" presId="urn:microsoft.com/office/officeart/2018/5/layout/CenteredIconLabelDescriptionList"/>
    <dgm:cxn modelId="{126DD95E-7CC6-4F5B-9197-F3FB8A40A6F4}" type="presParOf" srcId="{C87F8A01-559C-4833-9FAD-DC45BBEED4D9}" destId="{3897FA7B-AD4A-4BB4-8E85-D020B83ED8B1}" srcOrd="0" destOrd="0" presId="urn:microsoft.com/office/officeart/2018/5/layout/CenteredIconLabelDescriptionList"/>
    <dgm:cxn modelId="{90A68AF1-104B-4E20-A75B-D44154D71805}" type="presParOf" srcId="{C87F8A01-559C-4833-9FAD-DC45BBEED4D9}" destId="{31A10AE8-CDAE-495C-A72A-AC26B02F58CF}" srcOrd="1" destOrd="0" presId="urn:microsoft.com/office/officeart/2018/5/layout/CenteredIconLabelDescriptionList"/>
    <dgm:cxn modelId="{3DF4EC07-CDE8-4684-BFD9-F64B24F17CFC}" type="presParOf" srcId="{C87F8A01-559C-4833-9FAD-DC45BBEED4D9}" destId="{7A7F3264-BBB1-4BF7-B4C9-81BEDC15F5B7}" srcOrd="2" destOrd="0" presId="urn:microsoft.com/office/officeart/2018/5/layout/CenteredIconLabelDescriptionList"/>
    <dgm:cxn modelId="{8EB346B3-B45F-44E3-B0B2-C4CB9C925F3A}" type="presParOf" srcId="{C87F8A01-559C-4833-9FAD-DC45BBEED4D9}" destId="{C6E707B0-1D1C-4F89-B345-58B8A4C5E949}" srcOrd="3" destOrd="0" presId="urn:microsoft.com/office/officeart/2018/5/layout/CenteredIconLabelDescriptionList"/>
    <dgm:cxn modelId="{AA5B9B6F-2295-4556-B857-7396C3A8A018}" type="presParOf" srcId="{C87F8A01-559C-4833-9FAD-DC45BBEED4D9}" destId="{F8338F8E-790F-4752-A835-96F226EF21D7}" srcOrd="4" destOrd="0" presId="urn:microsoft.com/office/officeart/2018/5/layout/CenteredIconLabelDescriptionList"/>
    <dgm:cxn modelId="{D51A4C25-2D39-4A67-8F88-19C7C80F58FA}" type="presParOf" srcId="{3A3616A9-C9CD-4ADC-A484-FFFEE6C7B55C}" destId="{C799D24E-CA14-4E36-B8C4-D990A6A2E0D9}" srcOrd="3" destOrd="0" presId="urn:microsoft.com/office/officeart/2018/5/layout/CenteredIconLabelDescriptionList"/>
    <dgm:cxn modelId="{C6908713-9C6A-4D24-89F8-4A06A13F8E79}" type="presParOf" srcId="{3A3616A9-C9CD-4ADC-A484-FFFEE6C7B55C}" destId="{59BA17A9-1E3C-4F75-A1DD-84FCF3BEEB36}" srcOrd="4" destOrd="0" presId="urn:microsoft.com/office/officeart/2018/5/layout/CenteredIconLabelDescriptionList"/>
    <dgm:cxn modelId="{39034606-4D85-4683-9691-246C2E3C7BCB}" type="presParOf" srcId="{59BA17A9-1E3C-4F75-A1DD-84FCF3BEEB36}" destId="{AA4E7E5A-89AB-456F-9A5A-3AA126D52148}" srcOrd="0" destOrd="0" presId="urn:microsoft.com/office/officeart/2018/5/layout/CenteredIconLabelDescriptionList"/>
    <dgm:cxn modelId="{2DAF89AD-FBC7-460C-8B50-355D250C350D}" type="presParOf" srcId="{59BA17A9-1E3C-4F75-A1DD-84FCF3BEEB36}" destId="{F64C5702-8804-4319-990A-54020E91C120}" srcOrd="1" destOrd="0" presId="urn:microsoft.com/office/officeart/2018/5/layout/CenteredIconLabelDescriptionList"/>
    <dgm:cxn modelId="{BAFB24F2-111F-46B5-96E8-12E19A0C2436}" type="presParOf" srcId="{59BA17A9-1E3C-4F75-A1DD-84FCF3BEEB36}" destId="{3C806030-3B56-4F8B-8514-DD899C55DEE6}" srcOrd="2" destOrd="0" presId="urn:microsoft.com/office/officeart/2018/5/layout/CenteredIconLabelDescriptionList"/>
    <dgm:cxn modelId="{3A5ABA5B-FBB6-488C-B492-F3443CDC3DDA}" type="presParOf" srcId="{59BA17A9-1E3C-4F75-A1DD-84FCF3BEEB36}" destId="{3C640E26-16AE-4ACA-8F55-9D430F9BDC86}" srcOrd="3" destOrd="0" presId="urn:microsoft.com/office/officeart/2018/5/layout/CenteredIconLabelDescriptionList"/>
    <dgm:cxn modelId="{49B4ACEB-C015-4BB5-92F3-E876B1577973}" type="presParOf" srcId="{59BA17A9-1E3C-4F75-A1DD-84FCF3BEEB36}" destId="{1B17FD55-4454-47EC-83AD-F417C5FDEE08}" srcOrd="4" destOrd="0" presId="urn:microsoft.com/office/officeart/2018/5/layout/CenteredIconLabelDescriptionList"/>
    <dgm:cxn modelId="{B9E2B5B5-6B5E-4DEC-9D43-7CD0EADB5601}" type="presParOf" srcId="{3A3616A9-C9CD-4ADC-A484-FFFEE6C7B55C}" destId="{9C2822B8-EE8A-4948-9CF9-9FE7C91E0393}" srcOrd="5" destOrd="0" presId="urn:microsoft.com/office/officeart/2018/5/layout/CenteredIconLabelDescriptionList"/>
    <dgm:cxn modelId="{68E05A7C-129D-4AD4-883D-97270E440BBF}" type="presParOf" srcId="{3A3616A9-C9CD-4ADC-A484-FFFEE6C7B55C}" destId="{94DE431A-762E-47F7-8102-681314B39543}" srcOrd="6" destOrd="0" presId="urn:microsoft.com/office/officeart/2018/5/layout/CenteredIconLabelDescriptionList"/>
    <dgm:cxn modelId="{D73BD20E-7EA2-4392-BD2F-A6AD4C8562A8}" type="presParOf" srcId="{94DE431A-762E-47F7-8102-681314B39543}" destId="{76785B54-34F2-4690-9D14-F5939451589C}" srcOrd="0" destOrd="0" presId="urn:microsoft.com/office/officeart/2018/5/layout/CenteredIconLabelDescriptionList"/>
    <dgm:cxn modelId="{E63231A7-CD49-4282-B4B1-EF31C6096201}" type="presParOf" srcId="{94DE431A-762E-47F7-8102-681314B39543}" destId="{F6EFFF10-A69C-4535-90DB-1271D0CDD15B}" srcOrd="1" destOrd="0" presId="urn:microsoft.com/office/officeart/2018/5/layout/CenteredIconLabelDescriptionList"/>
    <dgm:cxn modelId="{B3599648-59D6-4BCA-A14B-1FB33F8AFF03}" type="presParOf" srcId="{94DE431A-762E-47F7-8102-681314B39543}" destId="{5F5139D0-4558-4076-9950-CE89D48B216B}" srcOrd="2" destOrd="0" presId="urn:microsoft.com/office/officeart/2018/5/layout/CenteredIconLabelDescriptionList"/>
    <dgm:cxn modelId="{EEC45C43-949D-4D7A-99C9-00F71C9FBB71}" type="presParOf" srcId="{94DE431A-762E-47F7-8102-681314B39543}" destId="{3F3BB9DD-23EB-4A64-BA7A-E4D88A024A1F}" srcOrd="3" destOrd="0" presId="urn:microsoft.com/office/officeart/2018/5/layout/CenteredIconLabelDescriptionList"/>
    <dgm:cxn modelId="{7261FE6C-0F2B-4C0B-AAB1-BB6162F84029}" type="presParOf" srcId="{94DE431A-762E-47F7-8102-681314B39543}" destId="{547E8797-26F0-4A07-B447-9979FA448E0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7FEF7B-4CE3-4646-BA04-51BA343110B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1871C89-9988-471C-B45A-0D2C2819A7CD}">
      <dgm:prSet/>
      <dgm:spPr/>
      <dgm:t>
        <a:bodyPr/>
        <a:lstStyle/>
        <a:p>
          <a:r>
            <a:rPr lang="en-US" dirty="0"/>
            <a:t>Recurring themes of </a:t>
          </a:r>
          <a:r>
            <a:rPr lang="en-US" b="1" dirty="0"/>
            <a:t>accountability, inclusion</a:t>
          </a:r>
          <a:r>
            <a:rPr lang="en-US" dirty="0"/>
            <a:t>, and </a:t>
          </a:r>
          <a:r>
            <a:rPr lang="en-US" b="1" dirty="0"/>
            <a:t>urgency</a:t>
          </a:r>
          <a:r>
            <a:rPr lang="en-US" dirty="0"/>
            <a:t> across most, if not all, SDGs.</a:t>
          </a:r>
        </a:p>
      </dgm:t>
    </dgm:pt>
    <dgm:pt modelId="{6DCAF78E-552C-4589-B4E9-745038B8DCBD}" type="parTrans" cxnId="{59734719-05DC-4974-9CB0-D37DF739AC87}">
      <dgm:prSet/>
      <dgm:spPr/>
      <dgm:t>
        <a:bodyPr/>
        <a:lstStyle/>
        <a:p>
          <a:endParaRPr lang="en-US"/>
        </a:p>
      </dgm:t>
    </dgm:pt>
    <dgm:pt modelId="{AE8020D1-80A3-4E98-B8D2-9D22AB8AAA19}" type="sibTrans" cxnId="{59734719-05DC-4974-9CB0-D37DF739AC87}">
      <dgm:prSet/>
      <dgm:spPr/>
      <dgm:t>
        <a:bodyPr/>
        <a:lstStyle/>
        <a:p>
          <a:endParaRPr lang="en-US"/>
        </a:p>
      </dgm:t>
    </dgm:pt>
    <dgm:pt modelId="{EA3CD635-DB7A-437B-9E7F-359879DB9191}">
      <dgm:prSet/>
      <dgm:spPr/>
      <dgm:t>
        <a:bodyPr/>
        <a:lstStyle/>
        <a:p>
          <a:r>
            <a:rPr lang="en-US" b="1" dirty="0"/>
            <a:t>Spikes</a:t>
          </a:r>
          <a:r>
            <a:rPr lang="en-US" dirty="0"/>
            <a:t> in user Tweets around </a:t>
          </a:r>
          <a:r>
            <a:rPr lang="en-US" b="1" dirty="0"/>
            <a:t>April</a:t>
          </a:r>
          <a:r>
            <a:rPr lang="en-US" dirty="0"/>
            <a:t> suggest that this time frame is better to release reports, policy updates, etc.</a:t>
          </a:r>
        </a:p>
      </dgm:t>
    </dgm:pt>
    <dgm:pt modelId="{FEA752B8-F9D4-4EDB-AB1E-D9E6C49A890F}" type="parTrans" cxnId="{05522665-49E9-4C47-A097-2B83E88814BC}">
      <dgm:prSet/>
      <dgm:spPr/>
      <dgm:t>
        <a:bodyPr/>
        <a:lstStyle/>
        <a:p>
          <a:endParaRPr lang="en-US"/>
        </a:p>
      </dgm:t>
    </dgm:pt>
    <dgm:pt modelId="{29627549-BF38-4DED-85A8-706CCD48EED8}" type="sibTrans" cxnId="{05522665-49E9-4C47-A097-2B83E88814BC}">
      <dgm:prSet/>
      <dgm:spPr/>
      <dgm:t>
        <a:bodyPr/>
        <a:lstStyle/>
        <a:p>
          <a:endParaRPr lang="en-US"/>
        </a:p>
      </dgm:t>
    </dgm:pt>
    <dgm:pt modelId="{75993007-79F4-42D2-99A7-F272C7645C23}">
      <dgm:prSet/>
      <dgm:spPr/>
      <dgm:t>
        <a:bodyPr/>
        <a:lstStyle/>
        <a:p>
          <a:r>
            <a:rPr lang="en-US"/>
            <a:t>Data-driven insights reveal frustration around </a:t>
          </a:r>
          <a:r>
            <a:rPr lang="en-US" b="1"/>
            <a:t>slow, top-down approaches</a:t>
          </a:r>
          <a:r>
            <a:rPr lang="en-US"/>
            <a:t>, especially in global advocacy contexts.</a:t>
          </a:r>
        </a:p>
      </dgm:t>
    </dgm:pt>
    <dgm:pt modelId="{D407659E-C1F2-45E8-BAF8-0C0F9E9C8E8F}" type="parTrans" cxnId="{70279591-7F07-4EA8-8098-C240305D83FD}">
      <dgm:prSet/>
      <dgm:spPr/>
      <dgm:t>
        <a:bodyPr/>
        <a:lstStyle/>
        <a:p>
          <a:endParaRPr lang="en-US"/>
        </a:p>
      </dgm:t>
    </dgm:pt>
    <dgm:pt modelId="{307AEA91-258E-45C8-A559-91FDD9C22014}" type="sibTrans" cxnId="{70279591-7F07-4EA8-8098-C240305D83FD}">
      <dgm:prSet/>
      <dgm:spPr/>
      <dgm:t>
        <a:bodyPr/>
        <a:lstStyle/>
        <a:p>
          <a:endParaRPr lang="en-US"/>
        </a:p>
      </dgm:t>
    </dgm:pt>
    <dgm:pt modelId="{0497923F-6D85-44A1-8FF6-C9DF66A20D12}" type="pres">
      <dgm:prSet presAssocID="{B57FEF7B-4CE3-4646-BA04-51BA343110B2}" presName="hierChild1" presStyleCnt="0">
        <dgm:presLayoutVars>
          <dgm:chPref val="1"/>
          <dgm:dir/>
          <dgm:animOne val="branch"/>
          <dgm:animLvl val="lvl"/>
          <dgm:resizeHandles/>
        </dgm:presLayoutVars>
      </dgm:prSet>
      <dgm:spPr/>
    </dgm:pt>
    <dgm:pt modelId="{AD48B7DD-059D-44E5-AFBE-BDE7230EA6A4}" type="pres">
      <dgm:prSet presAssocID="{91871C89-9988-471C-B45A-0D2C2819A7CD}" presName="hierRoot1" presStyleCnt="0"/>
      <dgm:spPr/>
    </dgm:pt>
    <dgm:pt modelId="{1D67CCCA-ED48-4909-B22A-F7853F7B1507}" type="pres">
      <dgm:prSet presAssocID="{91871C89-9988-471C-B45A-0D2C2819A7CD}" presName="composite" presStyleCnt="0"/>
      <dgm:spPr/>
    </dgm:pt>
    <dgm:pt modelId="{D9CDB6D8-06DA-4C5B-BFE8-AC217C2C7084}" type="pres">
      <dgm:prSet presAssocID="{91871C89-9988-471C-B45A-0D2C2819A7CD}" presName="background" presStyleLbl="node0" presStyleIdx="0" presStyleCnt="3"/>
      <dgm:spPr/>
    </dgm:pt>
    <dgm:pt modelId="{CE034F06-4AAD-46E4-9503-E332416575A2}" type="pres">
      <dgm:prSet presAssocID="{91871C89-9988-471C-B45A-0D2C2819A7CD}" presName="text" presStyleLbl="fgAcc0" presStyleIdx="0" presStyleCnt="3">
        <dgm:presLayoutVars>
          <dgm:chPref val="3"/>
        </dgm:presLayoutVars>
      </dgm:prSet>
      <dgm:spPr/>
    </dgm:pt>
    <dgm:pt modelId="{2AF5812E-1B9D-4B48-A6CC-9C5B9C676BA9}" type="pres">
      <dgm:prSet presAssocID="{91871C89-9988-471C-B45A-0D2C2819A7CD}" presName="hierChild2" presStyleCnt="0"/>
      <dgm:spPr/>
    </dgm:pt>
    <dgm:pt modelId="{41E2EF33-41A1-4489-96B6-FB2D4D15A2C6}" type="pres">
      <dgm:prSet presAssocID="{EA3CD635-DB7A-437B-9E7F-359879DB9191}" presName="hierRoot1" presStyleCnt="0"/>
      <dgm:spPr/>
    </dgm:pt>
    <dgm:pt modelId="{3AB9CAF5-75E8-4D2F-B46D-765B0A0AD358}" type="pres">
      <dgm:prSet presAssocID="{EA3CD635-DB7A-437B-9E7F-359879DB9191}" presName="composite" presStyleCnt="0"/>
      <dgm:spPr/>
    </dgm:pt>
    <dgm:pt modelId="{34EBD594-472F-472C-829B-CA56D6629D18}" type="pres">
      <dgm:prSet presAssocID="{EA3CD635-DB7A-437B-9E7F-359879DB9191}" presName="background" presStyleLbl="node0" presStyleIdx="1" presStyleCnt="3"/>
      <dgm:spPr/>
    </dgm:pt>
    <dgm:pt modelId="{BC260C8D-EC5E-4843-B063-DA85C4E2F24E}" type="pres">
      <dgm:prSet presAssocID="{EA3CD635-DB7A-437B-9E7F-359879DB9191}" presName="text" presStyleLbl="fgAcc0" presStyleIdx="1" presStyleCnt="3">
        <dgm:presLayoutVars>
          <dgm:chPref val="3"/>
        </dgm:presLayoutVars>
      </dgm:prSet>
      <dgm:spPr/>
    </dgm:pt>
    <dgm:pt modelId="{45D1E410-3F7D-4553-A110-8BE68599BE9E}" type="pres">
      <dgm:prSet presAssocID="{EA3CD635-DB7A-437B-9E7F-359879DB9191}" presName="hierChild2" presStyleCnt="0"/>
      <dgm:spPr/>
    </dgm:pt>
    <dgm:pt modelId="{C9E982C5-FADA-4AFB-9AFF-169CD0FAE49C}" type="pres">
      <dgm:prSet presAssocID="{75993007-79F4-42D2-99A7-F272C7645C23}" presName="hierRoot1" presStyleCnt="0"/>
      <dgm:spPr/>
    </dgm:pt>
    <dgm:pt modelId="{831106DA-BE69-4DC5-A653-BB3FD6F559FB}" type="pres">
      <dgm:prSet presAssocID="{75993007-79F4-42D2-99A7-F272C7645C23}" presName="composite" presStyleCnt="0"/>
      <dgm:spPr/>
    </dgm:pt>
    <dgm:pt modelId="{45D3D7CF-0EA5-4907-9EA3-019F5D068F9E}" type="pres">
      <dgm:prSet presAssocID="{75993007-79F4-42D2-99A7-F272C7645C23}" presName="background" presStyleLbl="node0" presStyleIdx="2" presStyleCnt="3"/>
      <dgm:spPr/>
    </dgm:pt>
    <dgm:pt modelId="{FE4F3EBB-E280-49C3-B57B-0E926072B703}" type="pres">
      <dgm:prSet presAssocID="{75993007-79F4-42D2-99A7-F272C7645C23}" presName="text" presStyleLbl="fgAcc0" presStyleIdx="2" presStyleCnt="3">
        <dgm:presLayoutVars>
          <dgm:chPref val="3"/>
        </dgm:presLayoutVars>
      </dgm:prSet>
      <dgm:spPr/>
    </dgm:pt>
    <dgm:pt modelId="{BF30A136-DE2F-4630-B144-DE2B781F0561}" type="pres">
      <dgm:prSet presAssocID="{75993007-79F4-42D2-99A7-F272C7645C23}" presName="hierChild2" presStyleCnt="0"/>
      <dgm:spPr/>
    </dgm:pt>
  </dgm:ptLst>
  <dgm:cxnLst>
    <dgm:cxn modelId="{89810212-EE1D-4C46-818A-AB151DA3BFC7}" type="presOf" srcId="{75993007-79F4-42D2-99A7-F272C7645C23}" destId="{FE4F3EBB-E280-49C3-B57B-0E926072B703}" srcOrd="0" destOrd="0" presId="urn:microsoft.com/office/officeart/2005/8/layout/hierarchy1"/>
    <dgm:cxn modelId="{59734719-05DC-4974-9CB0-D37DF739AC87}" srcId="{B57FEF7B-4CE3-4646-BA04-51BA343110B2}" destId="{91871C89-9988-471C-B45A-0D2C2819A7CD}" srcOrd="0" destOrd="0" parTransId="{6DCAF78E-552C-4589-B4E9-745038B8DCBD}" sibTransId="{AE8020D1-80A3-4E98-B8D2-9D22AB8AAA19}"/>
    <dgm:cxn modelId="{05522665-49E9-4C47-A097-2B83E88814BC}" srcId="{B57FEF7B-4CE3-4646-BA04-51BA343110B2}" destId="{EA3CD635-DB7A-437B-9E7F-359879DB9191}" srcOrd="1" destOrd="0" parTransId="{FEA752B8-F9D4-4EDB-AB1E-D9E6C49A890F}" sibTransId="{29627549-BF38-4DED-85A8-706CCD48EED8}"/>
    <dgm:cxn modelId="{79053A80-29DE-4D07-A342-5B884A324F56}" type="presOf" srcId="{B57FEF7B-4CE3-4646-BA04-51BA343110B2}" destId="{0497923F-6D85-44A1-8FF6-C9DF66A20D12}" srcOrd="0" destOrd="0" presId="urn:microsoft.com/office/officeart/2005/8/layout/hierarchy1"/>
    <dgm:cxn modelId="{70279591-7F07-4EA8-8098-C240305D83FD}" srcId="{B57FEF7B-4CE3-4646-BA04-51BA343110B2}" destId="{75993007-79F4-42D2-99A7-F272C7645C23}" srcOrd="2" destOrd="0" parTransId="{D407659E-C1F2-45E8-BAF8-0C0F9E9C8E8F}" sibTransId="{307AEA91-258E-45C8-A559-91FDD9C22014}"/>
    <dgm:cxn modelId="{98AD1FF4-B79D-473A-BC5F-29ED91DF6BD0}" type="presOf" srcId="{EA3CD635-DB7A-437B-9E7F-359879DB9191}" destId="{BC260C8D-EC5E-4843-B063-DA85C4E2F24E}" srcOrd="0" destOrd="0" presId="urn:microsoft.com/office/officeart/2005/8/layout/hierarchy1"/>
    <dgm:cxn modelId="{074E31F8-FD31-4432-A24D-A6E056CCF63D}" type="presOf" srcId="{91871C89-9988-471C-B45A-0D2C2819A7CD}" destId="{CE034F06-4AAD-46E4-9503-E332416575A2}" srcOrd="0" destOrd="0" presId="urn:microsoft.com/office/officeart/2005/8/layout/hierarchy1"/>
    <dgm:cxn modelId="{CD85BC29-45B4-4EA5-85CA-41C868ED6A6C}" type="presParOf" srcId="{0497923F-6D85-44A1-8FF6-C9DF66A20D12}" destId="{AD48B7DD-059D-44E5-AFBE-BDE7230EA6A4}" srcOrd="0" destOrd="0" presId="urn:microsoft.com/office/officeart/2005/8/layout/hierarchy1"/>
    <dgm:cxn modelId="{400FD355-0B80-4F64-B090-9AB8094E48A7}" type="presParOf" srcId="{AD48B7DD-059D-44E5-AFBE-BDE7230EA6A4}" destId="{1D67CCCA-ED48-4909-B22A-F7853F7B1507}" srcOrd="0" destOrd="0" presId="urn:microsoft.com/office/officeart/2005/8/layout/hierarchy1"/>
    <dgm:cxn modelId="{2D17142C-EDC4-4510-9563-FE3973F555FE}" type="presParOf" srcId="{1D67CCCA-ED48-4909-B22A-F7853F7B1507}" destId="{D9CDB6D8-06DA-4C5B-BFE8-AC217C2C7084}" srcOrd="0" destOrd="0" presId="urn:microsoft.com/office/officeart/2005/8/layout/hierarchy1"/>
    <dgm:cxn modelId="{358D6327-8A46-4BEE-A67F-3064F887DF37}" type="presParOf" srcId="{1D67CCCA-ED48-4909-B22A-F7853F7B1507}" destId="{CE034F06-4AAD-46E4-9503-E332416575A2}" srcOrd="1" destOrd="0" presId="urn:microsoft.com/office/officeart/2005/8/layout/hierarchy1"/>
    <dgm:cxn modelId="{D7A2A89A-A78C-43E7-93E9-1C3F4AD4B08A}" type="presParOf" srcId="{AD48B7DD-059D-44E5-AFBE-BDE7230EA6A4}" destId="{2AF5812E-1B9D-4B48-A6CC-9C5B9C676BA9}" srcOrd="1" destOrd="0" presId="urn:microsoft.com/office/officeart/2005/8/layout/hierarchy1"/>
    <dgm:cxn modelId="{8EF285BA-DD3B-46C0-8369-51FBDC5DC17B}" type="presParOf" srcId="{0497923F-6D85-44A1-8FF6-C9DF66A20D12}" destId="{41E2EF33-41A1-4489-96B6-FB2D4D15A2C6}" srcOrd="1" destOrd="0" presId="urn:microsoft.com/office/officeart/2005/8/layout/hierarchy1"/>
    <dgm:cxn modelId="{FBE67B74-EC39-4C70-B03E-AB3882910DA1}" type="presParOf" srcId="{41E2EF33-41A1-4489-96B6-FB2D4D15A2C6}" destId="{3AB9CAF5-75E8-4D2F-B46D-765B0A0AD358}" srcOrd="0" destOrd="0" presId="urn:microsoft.com/office/officeart/2005/8/layout/hierarchy1"/>
    <dgm:cxn modelId="{5E125B3A-3E48-46E1-AE6B-40CF12E0CC57}" type="presParOf" srcId="{3AB9CAF5-75E8-4D2F-B46D-765B0A0AD358}" destId="{34EBD594-472F-472C-829B-CA56D6629D18}" srcOrd="0" destOrd="0" presId="urn:microsoft.com/office/officeart/2005/8/layout/hierarchy1"/>
    <dgm:cxn modelId="{2B95652B-3C78-4981-BAFF-D8473C382D98}" type="presParOf" srcId="{3AB9CAF5-75E8-4D2F-B46D-765B0A0AD358}" destId="{BC260C8D-EC5E-4843-B063-DA85C4E2F24E}" srcOrd="1" destOrd="0" presId="urn:microsoft.com/office/officeart/2005/8/layout/hierarchy1"/>
    <dgm:cxn modelId="{314D1CD9-6084-48E1-BF4D-D1FFE74A996D}" type="presParOf" srcId="{41E2EF33-41A1-4489-96B6-FB2D4D15A2C6}" destId="{45D1E410-3F7D-4553-A110-8BE68599BE9E}" srcOrd="1" destOrd="0" presId="urn:microsoft.com/office/officeart/2005/8/layout/hierarchy1"/>
    <dgm:cxn modelId="{F2AB1D51-EC47-454E-8CF8-21B3D5BC831C}" type="presParOf" srcId="{0497923F-6D85-44A1-8FF6-C9DF66A20D12}" destId="{C9E982C5-FADA-4AFB-9AFF-169CD0FAE49C}" srcOrd="2" destOrd="0" presId="urn:microsoft.com/office/officeart/2005/8/layout/hierarchy1"/>
    <dgm:cxn modelId="{06C68E97-85DE-4058-8D6B-7165DD9219EF}" type="presParOf" srcId="{C9E982C5-FADA-4AFB-9AFF-169CD0FAE49C}" destId="{831106DA-BE69-4DC5-A653-BB3FD6F559FB}" srcOrd="0" destOrd="0" presId="urn:microsoft.com/office/officeart/2005/8/layout/hierarchy1"/>
    <dgm:cxn modelId="{94081CB4-D064-44A4-84BD-7B4104A01C64}" type="presParOf" srcId="{831106DA-BE69-4DC5-A653-BB3FD6F559FB}" destId="{45D3D7CF-0EA5-4907-9EA3-019F5D068F9E}" srcOrd="0" destOrd="0" presId="urn:microsoft.com/office/officeart/2005/8/layout/hierarchy1"/>
    <dgm:cxn modelId="{57139171-51EF-47A3-AA40-62E36DDCCBE5}" type="presParOf" srcId="{831106DA-BE69-4DC5-A653-BB3FD6F559FB}" destId="{FE4F3EBB-E280-49C3-B57B-0E926072B703}" srcOrd="1" destOrd="0" presId="urn:microsoft.com/office/officeart/2005/8/layout/hierarchy1"/>
    <dgm:cxn modelId="{6031681E-2985-4111-B433-FA7694662939}" type="presParOf" srcId="{C9E982C5-FADA-4AFB-9AFF-169CD0FAE49C}" destId="{BF30A136-DE2F-4630-B144-DE2B781F056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553587-D640-45A0-964F-1887BAE6733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D3C2EE6-02ED-42E3-891D-DBF866169F7F}">
      <dgm:prSet phldrT="[Text]"/>
      <dgm:spPr/>
      <dgm:t>
        <a:bodyPr/>
        <a:lstStyle/>
        <a:p>
          <a:pPr>
            <a:buFont typeface="Arial" panose="020B0604020202020204" pitchFamily="34" charset="0"/>
            <a:buChar char="•"/>
          </a:pPr>
          <a:r>
            <a:rPr lang="en-US" dirty="0"/>
            <a:t>Effective delivery depends on </a:t>
          </a:r>
          <a:r>
            <a:rPr lang="en-US" b="1" dirty="0"/>
            <a:t>localizing global programs</a:t>
          </a:r>
          <a:r>
            <a:rPr lang="en-US" dirty="0"/>
            <a:t> to ensure trust and community ownership.</a:t>
          </a:r>
        </a:p>
      </dgm:t>
    </dgm:pt>
    <dgm:pt modelId="{5119A271-A218-412A-AF08-4CBDF28DDD4F}" type="parTrans" cxnId="{839C58E6-C3B0-4A8E-A40B-4B681AFEB837}">
      <dgm:prSet/>
      <dgm:spPr/>
      <dgm:t>
        <a:bodyPr/>
        <a:lstStyle/>
        <a:p>
          <a:endParaRPr lang="en-US"/>
        </a:p>
      </dgm:t>
    </dgm:pt>
    <dgm:pt modelId="{A89F3553-BC9F-493A-85D9-D789582DB7EE}" type="sibTrans" cxnId="{839C58E6-C3B0-4A8E-A40B-4B681AFEB837}">
      <dgm:prSet/>
      <dgm:spPr/>
      <dgm:t>
        <a:bodyPr/>
        <a:lstStyle/>
        <a:p>
          <a:endParaRPr lang="en-US"/>
        </a:p>
      </dgm:t>
    </dgm:pt>
    <dgm:pt modelId="{80B87753-C730-49A8-A09B-C81933EB9EB6}">
      <dgm:prSet phldrT="[Text]"/>
      <dgm:spPr/>
      <dgm:t>
        <a:bodyPr/>
        <a:lstStyle/>
        <a:p>
          <a:pPr>
            <a:buFont typeface="Arial" panose="020B0604020202020204" pitchFamily="34" charset="0"/>
            <a:buChar char="•"/>
          </a:pPr>
          <a:r>
            <a:rPr lang="en-US" dirty="0"/>
            <a:t>Expand </a:t>
          </a:r>
          <a:r>
            <a:rPr lang="en-US" b="1" dirty="0"/>
            <a:t>digital access and financial inclusion</a:t>
          </a:r>
          <a:r>
            <a:rPr lang="en-US" dirty="0"/>
            <a:t> infrastructure to meet growing demands voiced across multiple SDGs.</a:t>
          </a:r>
        </a:p>
      </dgm:t>
    </dgm:pt>
    <dgm:pt modelId="{AD569DCC-42D2-4F45-8C47-06C15109993E}" type="parTrans" cxnId="{32494658-D38F-4A73-ADA9-01F2EECAF056}">
      <dgm:prSet/>
      <dgm:spPr/>
      <dgm:t>
        <a:bodyPr/>
        <a:lstStyle/>
        <a:p>
          <a:endParaRPr lang="en-US"/>
        </a:p>
      </dgm:t>
    </dgm:pt>
    <dgm:pt modelId="{FE056793-7446-4796-8818-10DF76A28647}" type="sibTrans" cxnId="{32494658-D38F-4A73-ADA9-01F2EECAF056}">
      <dgm:prSet/>
      <dgm:spPr/>
      <dgm:t>
        <a:bodyPr/>
        <a:lstStyle/>
        <a:p>
          <a:endParaRPr lang="en-US"/>
        </a:p>
      </dgm:t>
    </dgm:pt>
    <dgm:pt modelId="{0D0EEE8B-C868-4F16-94B2-5B1072AC90C8}">
      <dgm:prSet phldrT="[Text]"/>
      <dgm:spPr/>
      <dgm:t>
        <a:bodyPr/>
        <a:lstStyle/>
        <a:p>
          <a:pPr>
            <a:buFont typeface="Arial" panose="020B0604020202020204" pitchFamily="34" charset="0"/>
            <a:buChar char="•"/>
          </a:pPr>
          <a:r>
            <a:rPr lang="en-US" dirty="0"/>
            <a:t>Use real-time public emotion and intent signals to </a:t>
          </a:r>
          <a:r>
            <a:rPr lang="en-US" b="1" dirty="0"/>
            <a:t>prioritize and personalize</a:t>
          </a:r>
          <a:r>
            <a:rPr lang="en-US" dirty="0"/>
            <a:t> SDG-related actions.</a:t>
          </a:r>
        </a:p>
      </dgm:t>
    </dgm:pt>
    <dgm:pt modelId="{9BFAEB66-23C0-4453-9E9F-C53FD695B6E5}" type="parTrans" cxnId="{45087CD9-57EE-411B-B6DD-3080CA2AE80F}">
      <dgm:prSet/>
      <dgm:spPr/>
      <dgm:t>
        <a:bodyPr/>
        <a:lstStyle/>
        <a:p>
          <a:endParaRPr lang="en-US"/>
        </a:p>
      </dgm:t>
    </dgm:pt>
    <dgm:pt modelId="{2CC02ED0-4B5E-4CE9-9C6C-EB97B7FC0D48}" type="sibTrans" cxnId="{45087CD9-57EE-411B-B6DD-3080CA2AE80F}">
      <dgm:prSet/>
      <dgm:spPr/>
      <dgm:t>
        <a:bodyPr/>
        <a:lstStyle/>
        <a:p>
          <a:endParaRPr lang="en-US"/>
        </a:p>
      </dgm:t>
    </dgm:pt>
    <dgm:pt modelId="{00630D2E-4A5C-4CF4-A8AC-90C320D6AB5E}" type="pres">
      <dgm:prSet presAssocID="{32553587-D640-45A0-964F-1887BAE67331}" presName="diagram" presStyleCnt="0">
        <dgm:presLayoutVars>
          <dgm:dir/>
          <dgm:resizeHandles val="exact"/>
        </dgm:presLayoutVars>
      </dgm:prSet>
      <dgm:spPr/>
    </dgm:pt>
    <dgm:pt modelId="{693F39D9-1A5B-4912-B0A1-FB9FA6453FA5}" type="pres">
      <dgm:prSet presAssocID="{4D3C2EE6-02ED-42E3-891D-DBF866169F7F}" presName="node" presStyleLbl="node1" presStyleIdx="0" presStyleCnt="3">
        <dgm:presLayoutVars>
          <dgm:bulletEnabled val="1"/>
        </dgm:presLayoutVars>
      </dgm:prSet>
      <dgm:spPr/>
    </dgm:pt>
    <dgm:pt modelId="{F6BF945A-BD44-41B7-83CA-AD8AFA206DE3}" type="pres">
      <dgm:prSet presAssocID="{A89F3553-BC9F-493A-85D9-D789582DB7EE}" presName="sibTrans" presStyleCnt="0"/>
      <dgm:spPr/>
    </dgm:pt>
    <dgm:pt modelId="{0433526A-2C0A-44DB-8FFB-42B103D96289}" type="pres">
      <dgm:prSet presAssocID="{80B87753-C730-49A8-A09B-C81933EB9EB6}" presName="node" presStyleLbl="node1" presStyleIdx="1" presStyleCnt="3">
        <dgm:presLayoutVars>
          <dgm:bulletEnabled val="1"/>
        </dgm:presLayoutVars>
      </dgm:prSet>
      <dgm:spPr/>
    </dgm:pt>
    <dgm:pt modelId="{8DA32322-CC66-4CF1-A535-CDE4D6312552}" type="pres">
      <dgm:prSet presAssocID="{FE056793-7446-4796-8818-10DF76A28647}" presName="sibTrans" presStyleCnt="0"/>
      <dgm:spPr/>
    </dgm:pt>
    <dgm:pt modelId="{63B76F36-C081-40EF-A065-6AC2B6536E7D}" type="pres">
      <dgm:prSet presAssocID="{0D0EEE8B-C868-4F16-94B2-5B1072AC90C8}" presName="node" presStyleLbl="node1" presStyleIdx="2" presStyleCnt="3">
        <dgm:presLayoutVars>
          <dgm:bulletEnabled val="1"/>
        </dgm:presLayoutVars>
      </dgm:prSet>
      <dgm:spPr/>
    </dgm:pt>
  </dgm:ptLst>
  <dgm:cxnLst>
    <dgm:cxn modelId="{0D968A2C-F793-4614-820A-6CC4EDCE89F4}" type="presOf" srcId="{80B87753-C730-49A8-A09B-C81933EB9EB6}" destId="{0433526A-2C0A-44DB-8FFB-42B103D96289}" srcOrd="0" destOrd="0" presId="urn:microsoft.com/office/officeart/2005/8/layout/default"/>
    <dgm:cxn modelId="{32494658-D38F-4A73-ADA9-01F2EECAF056}" srcId="{32553587-D640-45A0-964F-1887BAE67331}" destId="{80B87753-C730-49A8-A09B-C81933EB9EB6}" srcOrd="1" destOrd="0" parTransId="{AD569DCC-42D2-4F45-8C47-06C15109993E}" sibTransId="{FE056793-7446-4796-8818-10DF76A28647}"/>
    <dgm:cxn modelId="{9E785B79-ECFF-4831-894C-549350B9E2AE}" type="presOf" srcId="{32553587-D640-45A0-964F-1887BAE67331}" destId="{00630D2E-4A5C-4CF4-A8AC-90C320D6AB5E}" srcOrd="0" destOrd="0" presId="urn:microsoft.com/office/officeart/2005/8/layout/default"/>
    <dgm:cxn modelId="{38DBB7BA-77E4-46DA-99D9-7A6078F67626}" type="presOf" srcId="{0D0EEE8B-C868-4F16-94B2-5B1072AC90C8}" destId="{63B76F36-C081-40EF-A065-6AC2B6536E7D}" srcOrd="0" destOrd="0" presId="urn:microsoft.com/office/officeart/2005/8/layout/default"/>
    <dgm:cxn modelId="{45087CD9-57EE-411B-B6DD-3080CA2AE80F}" srcId="{32553587-D640-45A0-964F-1887BAE67331}" destId="{0D0EEE8B-C868-4F16-94B2-5B1072AC90C8}" srcOrd="2" destOrd="0" parTransId="{9BFAEB66-23C0-4453-9E9F-C53FD695B6E5}" sibTransId="{2CC02ED0-4B5E-4CE9-9C6C-EB97B7FC0D48}"/>
    <dgm:cxn modelId="{839C58E6-C3B0-4A8E-A40B-4B681AFEB837}" srcId="{32553587-D640-45A0-964F-1887BAE67331}" destId="{4D3C2EE6-02ED-42E3-891D-DBF866169F7F}" srcOrd="0" destOrd="0" parTransId="{5119A271-A218-412A-AF08-4CBDF28DDD4F}" sibTransId="{A89F3553-BC9F-493A-85D9-D789582DB7EE}"/>
    <dgm:cxn modelId="{5FADE2EA-0DC2-40DC-B4E8-57D1FA965DAA}" type="presOf" srcId="{4D3C2EE6-02ED-42E3-891D-DBF866169F7F}" destId="{693F39D9-1A5B-4912-B0A1-FB9FA6453FA5}" srcOrd="0" destOrd="0" presId="urn:microsoft.com/office/officeart/2005/8/layout/default"/>
    <dgm:cxn modelId="{8F24D4B4-7E2D-4E05-8FC9-65E790B641E1}" type="presParOf" srcId="{00630D2E-4A5C-4CF4-A8AC-90C320D6AB5E}" destId="{693F39D9-1A5B-4912-B0A1-FB9FA6453FA5}" srcOrd="0" destOrd="0" presId="urn:microsoft.com/office/officeart/2005/8/layout/default"/>
    <dgm:cxn modelId="{66251F11-0299-41F1-8AA8-3428C5DA68B6}" type="presParOf" srcId="{00630D2E-4A5C-4CF4-A8AC-90C320D6AB5E}" destId="{F6BF945A-BD44-41B7-83CA-AD8AFA206DE3}" srcOrd="1" destOrd="0" presId="urn:microsoft.com/office/officeart/2005/8/layout/default"/>
    <dgm:cxn modelId="{AD7E047C-A532-48A3-A050-D1F440AD6B83}" type="presParOf" srcId="{00630D2E-4A5C-4CF4-A8AC-90C320D6AB5E}" destId="{0433526A-2C0A-44DB-8FFB-42B103D96289}" srcOrd="2" destOrd="0" presId="urn:microsoft.com/office/officeart/2005/8/layout/default"/>
    <dgm:cxn modelId="{B693E331-81CB-4E83-9642-FCE122ADDC3B}" type="presParOf" srcId="{00630D2E-4A5C-4CF4-A8AC-90C320D6AB5E}" destId="{8DA32322-CC66-4CF1-A535-CDE4D6312552}" srcOrd="3" destOrd="0" presId="urn:microsoft.com/office/officeart/2005/8/layout/default"/>
    <dgm:cxn modelId="{56BF62F6-E40B-46C0-A462-C5C778650B62}" type="presParOf" srcId="{00630D2E-4A5C-4CF4-A8AC-90C320D6AB5E}" destId="{63B76F36-C081-40EF-A065-6AC2B6536E7D}" srcOrd="4"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0902B-1051-46E1-A855-7EEA8945C432}">
      <dsp:nvSpPr>
        <dsp:cNvPr id="0" name=""/>
        <dsp:cNvSpPr/>
      </dsp:nvSpPr>
      <dsp:spPr>
        <a:xfrm>
          <a:off x="393970" y="354175"/>
          <a:ext cx="423773" cy="423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5355D-A83A-43BB-9544-2E27CD130B38}">
      <dsp:nvSpPr>
        <dsp:cNvPr id="0" name=""/>
        <dsp:cNvSpPr/>
      </dsp:nvSpPr>
      <dsp:spPr>
        <a:xfrm>
          <a:off x="466" y="895746"/>
          <a:ext cx="1210781" cy="88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Ensure energy equity and rural electrification</a:t>
          </a:r>
        </a:p>
      </dsp:txBody>
      <dsp:txXfrm>
        <a:off x="466" y="895746"/>
        <a:ext cx="1210781" cy="885383"/>
      </dsp:txXfrm>
    </dsp:sp>
    <dsp:sp modelId="{52512B6E-4FE2-4DC2-9099-AD7F446C717E}">
      <dsp:nvSpPr>
        <dsp:cNvPr id="0" name=""/>
        <dsp:cNvSpPr/>
      </dsp:nvSpPr>
      <dsp:spPr>
        <a:xfrm>
          <a:off x="466" y="1835919"/>
          <a:ext cx="1210781" cy="125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Targeted rural electrification programs with community participation</a:t>
          </a:r>
        </a:p>
      </dsp:txBody>
      <dsp:txXfrm>
        <a:off x="466" y="1835919"/>
        <a:ext cx="1210781" cy="1257736"/>
      </dsp:txXfrm>
    </dsp:sp>
    <dsp:sp modelId="{3897FA7B-AD4A-4BB4-8E85-D020B83ED8B1}">
      <dsp:nvSpPr>
        <dsp:cNvPr id="0" name=""/>
        <dsp:cNvSpPr/>
      </dsp:nvSpPr>
      <dsp:spPr>
        <a:xfrm>
          <a:off x="1816638" y="354175"/>
          <a:ext cx="423773" cy="423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F3264-BBB1-4BF7-B4C9-81BEDC15F5B7}">
      <dsp:nvSpPr>
        <dsp:cNvPr id="0" name=""/>
        <dsp:cNvSpPr/>
      </dsp:nvSpPr>
      <dsp:spPr>
        <a:xfrm>
          <a:off x="1423134" y="895746"/>
          <a:ext cx="1210781" cy="88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Strengthen grid resilience and outage management</a:t>
          </a:r>
        </a:p>
      </dsp:txBody>
      <dsp:txXfrm>
        <a:off x="1423134" y="895746"/>
        <a:ext cx="1210781" cy="885383"/>
      </dsp:txXfrm>
    </dsp:sp>
    <dsp:sp modelId="{F8338F8E-790F-4752-A835-96F226EF21D7}">
      <dsp:nvSpPr>
        <dsp:cNvPr id="0" name=""/>
        <dsp:cNvSpPr/>
      </dsp:nvSpPr>
      <dsp:spPr>
        <a:xfrm>
          <a:off x="1423134" y="1835919"/>
          <a:ext cx="1210781" cy="125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Smart grids systems, weather-resilient technologies, and emergency response protocols</a:t>
          </a:r>
        </a:p>
        <a:p>
          <a:pPr marL="0" lvl="0" indent="0" algn="ctr" defTabSz="488950">
            <a:lnSpc>
              <a:spcPct val="100000"/>
            </a:lnSpc>
            <a:spcBef>
              <a:spcPct val="0"/>
            </a:spcBef>
            <a:spcAft>
              <a:spcPct val="35000"/>
            </a:spcAft>
            <a:buNone/>
          </a:pPr>
          <a:r>
            <a:rPr lang="en-US" sz="1100" kern="1200"/>
            <a:t>AI</a:t>
          </a:r>
        </a:p>
      </dsp:txBody>
      <dsp:txXfrm>
        <a:off x="1423134" y="1835919"/>
        <a:ext cx="1210781" cy="1257736"/>
      </dsp:txXfrm>
    </dsp:sp>
    <dsp:sp modelId="{AA4E7E5A-89AB-456F-9A5A-3AA126D52148}">
      <dsp:nvSpPr>
        <dsp:cNvPr id="0" name=""/>
        <dsp:cNvSpPr/>
      </dsp:nvSpPr>
      <dsp:spPr>
        <a:xfrm>
          <a:off x="3239306" y="354175"/>
          <a:ext cx="423773" cy="423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06030-3B56-4F8B-8514-DD899C55DEE6}">
      <dsp:nvSpPr>
        <dsp:cNvPr id="0" name=""/>
        <dsp:cNvSpPr/>
      </dsp:nvSpPr>
      <dsp:spPr>
        <a:xfrm>
          <a:off x="2845802" y="895746"/>
          <a:ext cx="1210781" cy="88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Promote renewable energy adoption</a:t>
          </a:r>
        </a:p>
      </dsp:txBody>
      <dsp:txXfrm>
        <a:off x="2845802" y="895746"/>
        <a:ext cx="1210781" cy="885383"/>
      </dsp:txXfrm>
    </dsp:sp>
    <dsp:sp modelId="{1B17FD55-4454-47EC-83AD-F417C5FDEE08}">
      <dsp:nvSpPr>
        <dsp:cNvPr id="0" name=""/>
        <dsp:cNvSpPr/>
      </dsp:nvSpPr>
      <dsp:spPr>
        <a:xfrm>
          <a:off x="2845802" y="1835919"/>
          <a:ext cx="1210781" cy="125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Fund decentralized renewable projects</a:t>
          </a:r>
        </a:p>
        <a:p>
          <a:pPr marL="0" lvl="0" indent="0" algn="ctr" defTabSz="488950">
            <a:lnSpc>
              <a:spcPct val="100000"/>
            </a:lnSpc>
            <a:spcBef>
              <a:spcPct val="0"/>
            </a:spcBef>
            <a:spcAft>
              <a:spcPct val="35000"/>
            </a:spcAft>
            <a:buNone/>
          </a:pPr>
          <a:r>
            <a:rPr lang="en-US" sz="1100" kern="1200"/>
            <a:t>Invest in energy storage solutions</a:t>
          </a:r>
        </a:p>
      </dsp:txBody>
      <dsp:txXfrm>
        <a:off x="2845802" y="1835919"/>
        <a:ext cx="1210781" cy="1257736"/>
      </dsp:txXfrm>
    </dsp:sp>
    <dsp:sp modelId="{76785B54-34F2-4690-9D14-F5939451589C}">
      <dsp:nvSpPr>
        <dsp:cNvPr id="0" name=""/>
        <dsp:cNvSpPr/>
      </dsp:nvSpPr>
      <dsp:spPr>
        <a:xfrm>
          <a:off x="4661974" y="354175"/>
          <a:ext cx="423773" cy="423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139D0-4558-4076-9950-CE89D48B216B}">
      <dsp:nvSpPr>
        <dsp:cNvPr id="0" name=""/>
        <dsp:cNvSpPr/>
      </dsp:nvSpPr>
      <dsp:spPr>
        <a:xfrm>
          <a:off x="4268470" y="895746"/>
          <a:ext cx="1210781" cy="88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Accelerate EV and charging infrastructure development</a:t>
          </a:r>
        </a:p>
      </dsp:txBody>
      <dsp:txXfrm>
        <a:off x="4268470" y="895746"/>
        <a:ext cx="1210781" cy="885383"/>
      </dsp:txXfrm>
    </dsp:sp>
    <dsp:sp modelId="{547E8797-26F0-4A07-B447-9979FA448E0A}">
      <dsp:nvSpPr>
        <dsp:cNvPr id="0" name=""/>
        <dsp:cNvSpPr/>
      </dsp:nvSpPr>
      <dsp:spPr>
        <a:xfrm>
          <a:off x="4268470" y="1835919"/>
          <a:ext cx="1210781" cy="125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Smart charging programs</a:t>
          </a:r>
        </a:p>
      </dsp:txBody>
      <dsp:txXfrm>
        <a:off x="4268470" y="1835919"/>
        <a:ext cx="1210781" cy="1257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DB6D8-06DA-4C5B-BFE8-AC217C2C7084}">
      <dsp:nvSpPr>
        <dsp:cNvPr id="0" name=""/>
        <dsp:cNvSpPr/>
      </dsp:nvSpPr>
      <dsp:spPr>
        <a:xfrm>
          <a:off x="921351" y="1096"/>
          <a:ext cx="2365971" cy="15023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34F06-4AAD-46E4-9503-E332416575A2}">
      <dsp:nvSpPr>
        <dsp:cNvPr id="0" name=""/>
        <dsp:cNvSpPr/>
      </dsp:nvSpPr>
      <dsp:spPr>
        <a:xfrm>
          <a:off x="1184237" y="250837"/>
          <a:ext cx="2365971" cy="150239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Recurring themes of </a:t>
          </a:r>
          <a:r>
            <a:rPr lang="en-US" sz="1500" b="1" kern="1200" dirty="0"/>
            <a:t>accountability, inclusion</a:t>
          </a:r>
          <a:r>
            <a:rPr lang="en-US" sz="1500" kern="1200" dirty="0"/>
            <a:t>, and </a:t>
          </a:r>
          <a:r>
            <a:rPr lang="en-US" sz="1500" b="1" kern="1200" dirty="0"/>
            <a:t>urgency</a:t>
          </a:r>
          <a:r>
            <a:rPr lang="en-US" sz="1500" kern="1200" dirty="0"/>
            <a:t> across most, if not all, SDGs.</a:t>
          </a:r>
        </a:p>
      </dsp:txBody>
      <dsp:txXfrm>
        <a:off x="1228241" y="294841"/>
        <a:ext cx="2277963" cy="1414383"/>
      </dsp:txXfrm>
    </dsp:sp>
    <dsp:sp modelId="{34EBD594-472F-472C-829B-CA56D6629D18}">
      <dsp:nvSpPr>
        <dsp:cNvPr id="0" name=""/>
        <dsp:cNvSpPr/>
      </dsp:nvSpPr>
      <dsp:spPr>
        <a:xfrm>
          <a:off x="3813094" y="1096"/>
          <a:ext cx="2365971" cy="15023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60C8D-EC5E-4843-B063-DA85C4E2F24E}">
      <dsp:nvSpPr>
        <dsp:cNvPr id="0" name=""/>
        <dsp:cNvSpPr/>
      </dsp:nvSpPr>
      <dsp:spPr>
        <a:xfrm>
          <a:off x="4075979" y="250837"/>
          <a:ext cx="2365971" cy="150239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Spikes</a:t>
          </a:r>
          <a:r>
            <a:rPr lang="en-US" sz="1500" kern="1200" dirty="0"/>
            <a:t> in user Tweets around </a:t>
          </a:r>
          <a:r>
            <a:rPr lang="en-US" sz="1500" b="1" kern="1200" dirty="0"/>
            <a:t>April</a:t>
          </a:r>
          <a:r>
            <a:rPr lang="en-US" sz="1500" kern="1200" dirty="0"/>
            <a:t> suggest that this time frame is better to release reports, policy updates, etc.</a:t>
          </a:r>
        </a:p>
      </dsp:txBody>
      <dsp:txXfrm>
        <a:off x="4119983" y="294841"/>
        <a:ext cx="2277963" cy="1414383"/>
      </dsp:txXfrm>
    </dsp:sp>
    <dsp:sp modelId="{45D3D7CF-0EA5-4907-9EA3-019F5D068F9E}">
      <dsp:nvSpPr>
        <dsp:cNvPr id="0" name=""/>
        <dsp:cNvSpPr/>
      </dsp:nvSpPr>
      <dsp:spPr>
        <a:xfrm>
          <a:off x="6704836" y="1096"/>
          <a:ext cx="2365971" cy="150239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F3EBB-E280-49C3-B57B-0E926072B703}">
      <dsp:nvSpPr>
        <dsp:cNvPr id="0" name=""/>
        <dsp:cNvSpPr/>
      </dsp:nvSpPr>
      <dsp:spPr>
        <a:xfrm>
          <a:off x="6967722" y="250837"/>
          <a:ext cx="2365971" cy="150239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Data-driven insights reveal frustration around </a:t>
          </a:r>
          <a:r>
            <a:rPr lang="en-US" sz="1500" b="1" kern="1200"/>
            <a:t>slow, top-down approaches</a:t>
          </a:r>
          <a:r>
            <a:rPr lang="en-US" sz="1500" kern="1200"/>
            <a:t>, especially in global advocacy contexts.</a:t>
          </a:r>
        </a:p>
      </dsp:txBody>
      <dsp:txXfrm>
        <a:off x="7011726" y="294841"/>
        <a:ext cx="2277963" cy="1414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F39D9-1A5B-4912-B0A1-FB9FA6453FA5}">
      <dsp:nvSpPr>
        <dsp:cNvPr id="0" name=""/>
        <dsp:cNvSpPr/>
      </dsp:nvSpPr>
      <dsp:spPr>
        <a:xfrm>
          <a:off x="1162748" y="1979"/>
          <a:ext cx="2600785" cy="15604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Effective delivery depends on </a:t>
          </a:r>
          <a:r>
            <a:rPr lang="en-US" sz="1800" b="1" kern="1200" dirty="0"/>
            <a:t>localizing global programs</a:t>
          </a:r>
          <a:r>
            <a:rPr lang="en-US" sz="1800" kern="1200" dirty="0"/>
            <a:t> to ensure trust and community ownership.</a:t>
          </a:r>
        </a:p>
      </dsp:txBody>
      <dsp:txXfrm>
        <a:off x="1162748" y="1979"/>
        <a:ext cx="2600785" cy="1560471"/>
      </dsp:txXfrm>
    </dsp:sp>
    <dsp:sp modelId="{0433526A-2C0A-44DB-8FFB-42B103D96289}">
      <dsp:nvSpPr>
        <dsp:cNvPr id="0" name=""/>
        <dsp:cNvSpPr/>
      </dsp:nvSpPr>
      <dsp:spPr>
        <a:xfrm>
          <a:off x="4023613" y="1979"/>
          <a:ext cx="2600785" cy="15604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Expand </a:t>
          </a:r>
          <a:r>
            <a:rPr lang="en-US" sz="1800" b="1" kern="1200" dirty="0"/>
            <a:t>digital access and financial inclusion</a:t>
          </a:r>
          <a:r>
            <a:rPr lang="en-US" sz="1800" kern="1200" dirty="0"/>
            <a:t> infrastructure to meet growing demands voiced across multiple SDGs.</a:t>
          </a:r>
        </a:p>
      </dsp:txBody>
      <dsp:txXfrm>
        <a:off x="4023613" y="1979"/>
        <a:ext cx="2600785" cy="1560471"/>
      </dsp:txXfrm>
    </dsp:sp>
    <dsp:sp modelId="{63B76F36-C081-40EF-A065-6AC2B6536E7D}">
      <dsp:nvSpPr>
        <dsp:cNvPr id="0" name=""/>
        <dsp:cNvSpPr/>
      </dsp:nvSpPr>
      <dsp:spPr>
        <a:xfrm>
          <a:off x="2593181" y="1822529"/>
          <a:ext cx="2600785" cy="1560471"/>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Use real-time public emotion and intent signals to </a:t>
          </a:r>
          <a:r>
            <a:rPr lang="en-US" sz="1800" b="1" kern="1200" dirty="0"/>
            <a:t>prioritize and personalize</a:t>
          </a:r>
          <a:r>
            <a:rPr lang="en-US" sz="1800" kern="1200" dirty="0"/>
            <a:t> SDG-related actions.</a:t>
          </a:r>
        </a:p>
      </dsp:txBody>
      <dsp:txXfrm>
        <a:off x="2593181" y="1822529"/>
        <a:ext cx="2600785" cy="156047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45C493-D93D-4DB3-BD27-4B69364A7BA7}" type="datetimeFigureOut">
              <a:rPr lang="en-AU" smtClean="0"/>
              <a:t>18/5/2025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0C6E3-8716-42FE-A669-8AF1A1510CC0}" type="slidenum">
              <a:rPr lang="en-AU" smtClean="0"/>
              <a:t>‹#›</a:t>
            </a:fld>
            <a:endParaRPr lang="en-AU"/>
          </a:p>
        </p:txBody>
      </p:sp>
    </p:spTree>
    <p:extLst>
      <p:ext uri="{BB962C8B-B14F-4D97-AF65-F5344CB8AC3E}">
        <p14:creationId xmlns:p14="http://schemas.microsoft.com/office/powerpoint/2010/main" val="571577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7C205-5247-DC44-8C10-897E96BDCB4E}" type="slidenum">
              <a:rPr lang="en-US" smtClean="0"/>
              <a:t>9</a:t>
            </a:fld>
            <a:endParaRPr lang="en-US"/>
          </a:p>
        </p:txBody>
      </p:sp>
    </p:spTree>
    <p:extLst>
      <p:ext uri="{BB962C8B-B14F-4D97-AF65-F5344CB8AC3E}">
        <p14:creationId xmlns:p14="http://schemas.microsoft.com/office/powerpoint/2010/main" val="1559971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deeper analysis, we have found that common tweet discussions revolve around issues like power outages, node imbalance, ice storms, as well as some issues </a:t>
            </a:r>
            <a:r>
              <a:rPr lang="en-US" dirty="0" err="1"/>
              <a:t>abou</a:t>
            </a:r>
            <a:r>
              <a:rPr lang="en-US" dirty="0"/>
              <a:t> energy storage, and </a:t>
            </a:r>
            <a:r>
              <a:rPr lang="en-US" dirty="0" err="1"/>
              <a:t>ev</a:t>
            </a:r>
            <a:r>
              <a:rPr lang="en-US" dirty="0"/>
              <a:t> charging</a:t>
            </a:r>
          </a:p>
          <a:p>
            <a:r>
              <a:rPr lang="en-US" dirty="0"/>
              <a:t>It seems like the most common clean energy sources being discussed are solar and wind energy, </a:t>
            </a:r>
            <a:r>
              <a:rPr lang="en-US" dirty="0" err="1"/>
              <a:t>hydrower</a:t>
            </a:r>
            <a:r>
              <a:rPr lang="en-US" dirty="0"/>
              <a:t> plant</a:t>
            </a:r>
          </a:p>
        </p:txBody>
      </p:sp>
      <p:sp>
        <p:nvSpPr>
          <p:cNvPr id="4" name="Slide Number Placeholder 3"/>
          <p:cNvSpPr>
            <a:spLocks noGrp="1"/>
          </p:cNvSpPr>
          <p:nvPr>
            <p:ph type="sldNum" sz="quarter" idx="5"/>
          </p:nvPr>
        </p:nvSpPr>
        <p:spPr/>
        <p:txBody>
          <a:bodyPr/>
          <a:lstStyle/>
          <a:p>
            <a:fld id="{27C7C205-5247-DC44-8C10-897E96BDCB4E}" type="slidenum">
              <a:rPr lang="en-US" smtClean="0"/>
              <a:t>10</a:t>
            </a:fld>
            <a:endParaRPr lang="en-US"/>
          </a:p>
        </p:txBody>
      </p:sp>
    </p:spTree>
    <p:extLst>
      <p:ext uri="{BB962C8B-B14F-4D97-AF65-F5344CB8AC3E}">
        <p14:creationId xmlns:p14="http://schemas.microsoft.com/office/powerpoint/2010/main" val="118625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Topic 1 represents discussions about energy infrastructure management, with emphasis on grid reliability, solar initiatives, efficiency projects, and energy justice. Conversations also mention responses to power outages and planning efforts by states or companies, often linked to equity and accessibility concerns</a:t>
            </a:r>
          </a:p>
          <a:p>
            <a:pPr marL="228600" indent="-228600">
              <a:buAutoNum type="arabicPeriod"/>
            </a:pPr>
            <a:r>
              <a:rPr lang="en-AU" dirty="0"/>
              <a:t>This topic focuses on </a:t>
            </a:r>
            <a:r>
              <a:rPr lang="en-AU" b="1" dirty="0"/>
              <a:t>digital innovation and energy transition efforts</a:t>
            </a:r>
            <a:r>
              <a:rPr lang="en-AU" dirty="0"/>
              <a:t>, particularly in </a:t>
            </a:r>
            <a:r>
              <a:rPr lang="en-AU" b="1" dirty="0"/>
              <a:t>regions affected by vulnerability</a:t>
            </a:r>
            <a:r>
              <a:rPr lang="en-AU" dirty="0"/>
              <a:t>—be it climate disruption or energy poverty. It shows strong associations with </a:t>
            </a:r>
            <a:r>
              <a:rPr lang="en-AU" b="1" dirty="0"/>
              <a:t>smart grids</a:t>
            </a:r>
            <a:r>
              <a:rPr lang="en-AU" dirty="0"/>
              <a:t>, </a:t>
            </a:r>
            <a:r>
              <a:rPr lang="en-AU" b="1" dirty="0"/>
              <a:t>off-grid solutions</a:t>
            </a:r>
            <a:r>
              <a:rPr lang="en-AU" dirty="0"/>
              <a:t>, and </a:t>
            </a:r>
            <a:r>
              <a:rPr lang="en-AU" b="1" dirty="0"/>
              <a:t>digital electrification projects</a:t>
            </a:r>
            <a:r>
              <a:rPr lang="en-AU" dirty="0"/>
              <a:t>. The inclusion of terms like billion, fund, and project implies that </a:t>
            </a:r>
            <a:r>
              <a:rPr lang="en-AU" b="1" dirty="0"/>
              <a:t>investment and funding</a:t>
            </a:r>
            <a:r>
              <a:rPr lang="en-AU" dirty="0"/>
              <a:t> are central to these </a:t>
            </a:r>
            <a:r>
              <a:rPr lang="en-AU" dirty="0" err="1"/>
              <a:t>developmentsIt</a:t>
            </a:r>
            <a:r>
              <a:rPr lang="en-AU" dirty="0"/>
              <a:t> also reflects an urgency to improve access (access, electrification) and response to crises (flood, response, injury), especially in locations like Kenya, Southeast Asia, and Queensland</a:t>
            </a:r>
            <a:endParaRPr lang="en-US" dirty="0"/>
          </a:p>
          <a:p>
            <a:r>
              <a:rPr lang="en-AU" dirty="0"/>
              <a:t>This topic captures </a:t>
            </a:r>
            <a:r>
              <a:rPr lang="en-AU" b="1" dirty="0"/>
              <a:t>narratives of power grid failures and emergency responses</a:t>
            </a:r>
            <a:r>
              <a:rPr lang="en-AU" dirty="0"/>
              <a:t>, particularly those due to </a:t>
            </a:r>
            <a:r>
              <a:rPr lang="en-AU" b="1" dirty="0"/>
              <a:t>external events like strikes, extreme weather, or accidents</a:t>
            </a:r>
            <a:r>
              <a:rPr lang="en-AU" dirty="0"/>
              <a:t>. The presence of terms like blackout, impacted, switching, and solar also hints at </a:t>
            </a:r>
            <a:r>
              <a:rPr lang="en-AU" b="1" dirty="0"/>
              <a:t>energy system fragility and the growing importance of solar backup or distributed energy alternatives</a:t>
            </a:r>
            <a:r>
              <a:rPr lang="en-AU" dirty="0"/>
              <a:t>.</a:t>
            </a:r>
          </a:p>
          <a:p>
            <a:r>
              <a:rPr lang="en-AU" dirty="0"/>
              <a:t>It highlights </a:t>
            </a:r>
            <a:r>
              <a:rPr lang="en-AU" b="1" dirty="0"/>
              <a:t>how vulnerable populations (e.g., patients, metro riders, beachgoers)</a:t>
            </a:r>
            <a:r>
              <a:rPr lang="en-AU" dirty="0"/>
              <a:t> are affected by </a:t>
            </a:r>
            <a:r>
              <a:rPr lang="en-AU" b="1" dirty="0"/>
              <a:t>unplanned outages</a:t>
            </a:r>
            <a:r>
              <a:rPr lang="en-AU" dirty="0"/>
              <a:t>, underscoring the need for </a:t>
            </a:r>
            <a:r>
              <a:rPr lang="en-AU" b="1" dirty="0"/>
              <a:t>resilience planning</a:t>
            </a:r>
          </a:p>
          <a:p>
            <a:r>
              <a:rPr lang="en-AU" b="1" dirty="0"/>
              <a:t>5. </a:t>
            </a:r>
            <a:r>
              <a:rPr lang="en-AU" dirty="0"/>
              <a:t>This topic revolves around </a:t>
            </a:r>
            <a:r>
              <a:rPr lang="en-AU" b="1" dirty="0"/>
              <a:t>systemic challenges, incidents, and risks</a:t>
            </a:r>
            <a:r>
              <a:rPr lang="en-AU" dirty="0"/>
              <a:t> affecting the energy transition. The inclusion of shortage, aging workforce, and incident indicates </a:t>
            </a:r>
            <a:r>
              <a:rPr lang="en-AU" b="1" dirty="0"/>
              <a:t>structural issues in the energy supply chain</a:t>
            </a:r>
            <a:r>
              <a:rPr lang="en-AU" dirty="0"/>
              <a:t>. Terms like ai, drone, and tesla point to </a:t>
            </a:r>
            <a:r>
              <a:rPr lang="en-AU" b="1" dirty="0"/>
              <a:t>emerging technologies and energy innovation</a:t>
            </a:r>
            <a:r>
              <a:rPr lang="en-AU" dirty="0"/>
              <a:t>, while war, </a:t>
            </a:r>
            <a:r>
              <a:rPr lang="en-AU" dirty="0" err="1"/>
              <a:t>iraq</a:t>
            </a:r>
            <a:r>
              <a:rPr lang="en-AU" dirty="0"/>
              <a:t>, and copper suggest </a:t>
            </a:r>
            <a:r>
              <a:rPr lang="en-AU" b="1" dirty="0"/>
              <a:t>geopolitical risks and resource constraints</a:t>
            </a:r>
            <a:r>
              <a:rPr lang="en-AU" dirty="0"/>
              <a:t>.</a:t>
            </a:r>
          </a:p>
          <a:p>
            <a:r>
              <a:rPr lang="en-AU" dirty="0"/>
              <a:t>It also brings in </a:t>
            </a:r>
            <a:r>
              <a:rPr lang="en-AU" b="1" dirty="0"/>
              <a:t>public discourse and policymaking</a:t>
            </a:r>
            <a:r>
              <a:rPr lang="en-AU" dirty="0"/>
              <a:t> (</a:t>
            </a:r>
            <a:r>
              <a:rPr lang="en-AU" dirty="0" err="1"/>
              <a:t>txlege</a:t>
            </a:r>
            <a:r>
              <a:rPr lang="en-AU" dirty="0"/>
              <a:t>, reporting), possibly reflecting how these challenges are discussed in media or government platforms</a:t>
            </a:r>
          </a:p>
          <a:p>
            <a:endParaRPr lang="en-AU" dirty="0"/>
          </a:p>
        </p:txBody>
      </p:sp>
      <p:sp>
        <p:nvSpPr>
          <p:cNvPr id="4" name="Slide Number Placeholder 3"/>
          <p:cNvSpPr>
            <a:spLocks noGrp="1"/>
          </p:cNvSpPr>
          <p:nvPr>
            <p:ph type="sldNum" sz="quarter" idx="5"/>
          </p:nvPr>
        </p:nvSpPr>
        <p:spPr/>
        <p:txBody>
          <a:bodyPr/>
          <a:lstStyle/>
          <a:p>
            <a:fld id="{27C7C205-5247-DC44-8C10-897E96BDCB4E}" type="slidenum">
              <a:rPr lang="en-US" smtClean="0"/>
              <a:t>11</a:t>
            </a:fld>
            <a:endParaRPr lang="en-US"/>
          </a:p>
        </p:txBody>
      </p:sp>
    </p:spTree>
    <p:extLst>
      <p:ext uri="{BB962C8B-B14F-4D97-AF65-F5344CB8AC3E}">
        <p14:creationId xmlns:p14="http://schemas.microsoft.com/office/powerpoint/2010/main" val="267941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C7C205-5247-DC44-8C10-897E96BDCB4E}" type="slidenum">
              <a:rPr lang="en-US" smtClean="0"/>
              <a:t>12</a:t>
            </a:fld>
            <a:endParaRPr lang="en-US"/>
          </a:p>
        </p:txBody>
      </p:sp>
    </p:spTree>
    <p:extLst>
      <p:ext uri="{BB962C8B-B14F-4D97-AF65-F5344CB8AC3E}">
        <p14:creationId xmlns:p14="http://schemas.microsoft.com/office/powerpoint/2010/main" val="374358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019B-B775-8B63-B5B7-AB139EAA9A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7D6F0D8-FCD0-F176-5988-B4F68E105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14324B3-3A14-3D0F-7032-93F7A54396BA}"/>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878FDC75-AD05-43A6-2818-1B37F20A60F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FFC10F6-C1A2-84EE-E2A7-132FBE13190C}"/>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335351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EB436-4FF9-40E9-8B2E-B983C5B0527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4BA268C-78F4-094F-6743-F265138A17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645143F-A8E2-8ECF-28DA-F587C4F50D85}"/>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79771573-278A-D224-5D6B-9A0BC67B7E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40F70BD-3692-DCBA-91EE-2DC5396BA5D2}"/>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293659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83EEC-15C8-A4F9-D7ED-F1F81F6B30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C1F24BC-BA28-7BFB-CCBD-CC5092B1CE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090CF2F-6F74-9F9E-E527-75B08CB2986A}"/>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A567F5EA-667F-E212-11E6-2E29C961B4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AD0D21D-C6A4-DD59-44E7-7478A9A90D62}"/>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292993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B71-CB05-5AE7-84AF-C404636151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DB9BD84-E7E3-6005-1963-4A2033FB7C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2FB25AA-A218-8028-0E4B-EA68CF046CA4}"/>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EEAA9E5D-709E-C7B4-EFDB-6F6604AF4ED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C4972B1-7CC8-B01C-DECC-B1F3D21833EC}"/>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65023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67F7-A50E-DAAF-6856-43F9C04EDD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185F72A-84F4-D7FB-D791-B139C9450F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24177F-EE39-EE4A-BA53-8EB0686E7244}"/>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4C7C6472-7DB6-34A9-6B3A-7F044C4A31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7032BF1-4B16-6CB4-0B09-AE5559CA9989}"/>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351157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1D005-E846-C0C4-75A0-23CA54A828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7984AFA-EE9C-4A6F-F478-20F9CD95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B3137C9-2B0B-8E38-04E1-B071FD6DA1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31C1EBD-40D5-5B38-5A1E-16F01120867A}"/>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6" name="Footer Placeholder 5">
            <a:extLst>
              <a:ext uri="{FF2B5EF4-FFF2-40B4-BE49-F238E27FC236}">
                <a16:creationId xmlns:a16="http://schemas.microsoft.com/office/drawing/2014/main" id="{1B576449-7AB6-2BE9-DC7F-9729FEAE6F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3445DE2-B467-EF23-A642-5240ECA2C176}"/>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4203849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BC04-CC87-E2D0-D581-222AB2992807}"/>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F80A22E-8696-EA23-478A-0B4936E1F0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414880-1A9F-0323-49CB-D6D728D3C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1541362-E57C-238A-76CA-0B39F06B2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54F1DB-7BCD-C445-8F62-4897C28DC8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9E5653F-ED06-1033-01CA-006AE2256E76}"/>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8" name="Footer Placeholder 7">
            <a:extLst>
              <a:ext uri="{FF2B5EF4-FFF2-40B4-BE49-F238E27FC236}">
                <a16:creationId xmlns:a16="http://schemas.microsoft.com/office/drawing/2014/main" id="{1681174C-58D9-C42E-7D26-C62D1626F44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934C774-5901-F000-1A4C-780604F8F47A}"/>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4120622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6B12-2295-6A2C-71AB-64E9E808AE7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0B99899-0798-8904-9152-56D0D2563101}"/>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4" name="Footer Placeholder 3">
            <a:extLst>
              <a:ext uri="{FF2B5EF4-FFF2-40B4-BE49-F238E27FC236}">
                <a16:creationId xmlns:a16="http://schemas.microsoft.com/office/drawing/2014/main" id="{3B60EC4E-A1B1-0363-CCC1-D7975F1FC74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C8D328E0-2C39-6300-AFFD-B3287DB4AF10}"/>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3081588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1CE8A9-8104-1F3B-B9BB-F34414515EFC}"/>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3" name="Footer Placeholder 2">
            <a:extLst>
              <a:ext uri="{FF2B5EF4-FFF2-40B4-BE49-F238E27FC236}">
                <a16:creationId xmlns:a16="http://schemas.microsoft.com/office/drawing/2014/main" id="{6723A0E8-136E-5F91-13E0-439EEA657090}"/>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16DD3B2-B78B-7659-82AA-E5B1DF863AD9}"/>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141106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0538-BE5A-1E90-43D1-5B48E61A3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81AC49A-79BD-9D8A-9A4C-8C77D226E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E8609FA-BE02-466C-DCE5-267AF53EB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CF8566-44AF-7E48-1287-DC9B8940DAA6}"/>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6" name="Footer Placeholder 5">
            <a:extLst>
              <a:ext uri="{FF2B5EF4-FFF2-40B4-BE49-F238E27FC236}">
                <a16:creationId xmlns:a16="http://schemas.microsoft.com/office/drawing/2014/main" id="{2EB1EE3B-F8EE-4EA9-A14D-BDD9800DFDD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5EA4049-FE75-A22A-32D1-0C662E6B91F1}"/>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287208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7968-4D5E-D471-ACF1-56612EAD94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7ACFD13-A2B5-9156-7704-AFD0E34397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F7BA63A-1634-A608-42F2-583A3B4AB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91E97B-06AC-822C-CF78-58EB28BA490C}"/>
              </a:ext>
            </a:extLst>
          </p:cNvPr>
          <p:cNvSpPr>
            <a:spLocks noGrp="1"/>
          </p:cNvSpPr>
          <p:nvPr>
            <p:ph type="dt" sz="half" idx="10"/>
          </p:nvPr>
        </p:nvSpPr>
        <p:spPr/>
        <p:txBody>
          <a:bodyPr/>
          <a:lstStyle/>
          <a:p>
            <a:fld id="{290D2DA9-A914-4C24-A754-42CB8616AE4C}" type="datetimeFigureOut">
              <a:rPr lang="en-AU" smtClean="0"/>
              <a:t>18/5/2025</a:t>
            </a:fld>
            <a:endParaRPr lang="en-AU"/>
          </a:p>
        </p:txBody>
      </p:sp>
      <p:sp>
        <p:nvSpPr>
          <p:cNvPr id="6" name="Footer Placeholder 5">
            <a:extLst>
              <a:ext uri="{FF2B5EF4-FFF2-40B4-BE49-F238E27FC236}">
                <a16:creationId xmlns:a16="http://schemas.microsoft.com/office/drawing/2014/main" id="{C22F443B-20C7-3A0B-6C2E-11448751412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ACFDEBF-4D20-3ED3-ADA4-D648C9A25CBE}"/>
              </a:ext>
            </a:extLst>
          </p:cNvPr>
          <p:cNvSpPr>
            <a:spLocks noGrp="1"/>
          </p:cNvSpPr>
          <p:nvPr>
            <p:ph type="sldNum" sz="quarter" idx="12"/>
          </p:nvPr>
        </p:nvSpPr>
        <p:spPr/>
        <p:txBody>
          <a:bodyPr/>
          <a:lstStyle/>
          <a:p>
            <a:fld id="{B1E5E2E2-22C1-444E-91B5-F0CD14FE1FC4}" type="slidenum">
              <a:rPr lang="en-AU" smtClean="0"/>
              <a:t>‹#›</a:t>
            </a:fld>
            <a:endParaRPr lang="en-AU"/>
          </a:p>
        </p:txBody>
      </p:sp>
    </p:spTree>
    <p:extLst>
      <p:ext uri="{BB962C8B-B14F-4D97-AF65-F5344CB8AC3E}">
        <p14:creationId xmlns:p14="http://schemas.microsoft.com/office/powerpoint/2010/main" val="263904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2DA64B-AE33-ED11-9ECB-B385E4783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FD1BD01-740F-252C-93A2-1F4D89FFA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04FDB27-6B92-3394-DCD9-FB004617C9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0D2DA9-A914-4C24-A754-42CB8616AE4C}" type="datetimeFigureOut">
              <a:rPr lang="en-AU" smtClean="0"/>
              <a:t>18/5/2025</a:t>
            </a:fld>
            <a:endParaRPr lang="en-AU"/>
          </a:p>
        </p:txBody>
      </p:sp>
      <p:sp>
        <p:nvSpPr>
          <p:cNvPr id="5" name="Footer Placeholder 4">
            <a:extLst>
              <a:ext uri="{FF2B5EF4-FFF2-40B4-BE49-F238E27FC236}">
                <a16:creationId xmlns:a16="http://schemas.microsoft.com/office/drawing/2014/main" id="{4768F6B2-9858-1473-BFC7-3247154C5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B1A61705-400D-42DC-AF2A-B5133BBAB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E5E2E2-22C1-444E-91B5-F0CD14FE1FC4}" type="slidenum">
              <a:rPr lang="en-AU" smtClean="0"/>
              <a:t>‹#›</a:t>
            </a:fld>
            <a:endParaRPr lang="en-AU"/>
          </a:p>
        </p:txBody>
      </p:sp>
    </p:spTree>
    <p:extLst>
      <p:ext uri="{BB962C8B-B14F-4D97-AF65-F5344CB8AC3E}">
        <p14:creationId xmlns:p14="http://schemas.microsoft.com/office/powerpoint/2010/main" val="3502880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Freeform: Shape 1045">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F3102328-7166-7BC8-47FE-757F14590234}"/>
              </a:ext>
            </a:extLst>
          </p:cNvPr>
          <p:cNvSpPr>
            <a:spLocks noGrp="1"/>
          </p:cNvSpPr>
          <p:nvPr>
            <p:ph type="title"/>
          </p:nvPr>
        </p:nvSpPr>
        <p:spPr>
          <a:xfrm>
            <a:off x="3581490" y="5318695"/>
            <a:ext cx="5028023" cy="1904163"/>
          </a:xfrm>
        </p:spPr>
        <p:txBody>
          <a:bodyPr vert="horz" lIns="91440" tIns="45720" rIns="91440" bIns="45720" rtlCol="0" anchor="b">
            <a:noAutofit/>
          </a:bodyPr>
          <a:lstStyle/>
          <a:p>
            <a:pPr algn="ctr"/>
            <a:r>
              <a:rPr lang="en-US" sz="5000" b="1" dirty="0"/>
              <a:t>NLP Coders</a:t>
            </a:r>
            <a:br>
              <a:rPr lang="en-US" sz="5000" b="1" dirty="0"/>
            </a:br>
            <a:endParaRPr lang="en-US" sz="5000" b="1" dirty="0"/>
          </a:p>
        </p:txBody>
      </p:sp>
      <p:sp>
        <p:nvSpPr>
          <p:cNvPr id="1048" name="Freeform: Shape 1047">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Generated image">
            <a:extLst>
              <a:ext uri="{FF2B5EF4-FFF2-40B4-BE49-F238E27FC236}">
                <a16:creationId xmlns:a16="http://schemas.microsoft.com/office/drawing/2014/main" id="{3E78E74A-1334-E81B-FFDB-9B3E48D44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742" y="56428"/>
            <a:ext cx="9938781" cy="520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9A0CF0-8F82-4C41-9460-A3E52D1D15AA}"/>
              </a:ext>
            </a:extLst>
          </p:cNvPr>
          <p:cNvSpPr>
            <a:spLocks noGrp="1"/>
          </p:cNvSpPr>
          <p:nvPr>
            <p:ph type="title"/>
          </p:nvPr>
        </p:nvSpPr>
        <p:spPr>
          <a:xfrm>
            <a:off x="-1009996" y="0"/>
            <a:ext cx="8946988" cy="972588"/>
          </a:xfrm>
        </p:spPr>
        <p:txBody>
          <a:bodyPr vert="horz" lIns="91440" tIns="45720" rIns="91440" bIns="45720" rtlCol="0" anchor="b">
            <a:normAutofit/>
          </a:bodyPr>
          <a:lstStyle/>
          <a:p>
            <a:pPr algn="ctr"/>
            <a:r>
              <a:rPr lang="en-US" sz="3200" b="1" dirty="0"/>
              <a:t>What are people talking about?</a:t>
            </a:r>
          </a:p>
        </p:txBody>
      </p:sp>
      <p:pic>
        <p:nvPicPr>
          <p:cNvPr id="14" name="Picture 13">
            <a:extLst>
              <a:ext uri="{FF2B5EF4-FFF2-40B4-BE49-F238E27FC236}">
                <a16:creationId xmlns:a16="http://schemas.microsoft.com/office/drawing/2014/main" id="{AA339DBA-A93E-49B8-4B65-125A41256C01}"/>
              </a:ext>
            </a:extLst>
          </p:cNvPr>
          <p:cNvPicPr>
            <a:picLocks noChangeAspect="1"/>
          </p:cNvPicPr>
          <p:nvPr/>
        </p:nvPicPr>
        <p:blipFill>
          <a:blip r:embed="rId3"/>
          <a:stretch>
            <a:fillRect/>
          </a:stretch>
        </p:blipFill>
        <p:spPr>
          <a:xfrm>
            <a:off x="777572" y="1389414"/>
            <a:ext cx="7772400" cy="4744192"/>
          </a:xfrm>
          <a:prstGeom prst="rect">
            <a:avLst/>
          </a:prstGeom>
          <a:ln>
            <a:solidFill>
              <a:schemeClr val="tx1"/>
            </a:solidFill>
          </a:ln>
        </p:spPr>
      </p:pic>
      <p:sp>
        <p:nvSpPr>
          <p:cNvPr id="2" name="TextBox 1">
            <a:extLst>
              <a:ext uri="{FF2B5EF4-FFF2-40B4-BE49-F238E27FC236}">
                <a16:creationId xmlns:a16="http://schemas.microsoft.com/office/drawing/2014/main" id="{009FA505-7483-3E1A-BB28-C86BF2442345}"/>
              </a:ext>
            </a:extLst>
          </p:cNvPr>
          <p:cNvSpPr txBox="1"/>
          <p:nvPr/>
        </p:nvSpPr>
        <p:spPr>
          <a:xfrm>
            <a:off x="10204704" y="0"/>
            <a:ext cx="1987296" cy="369332"/>
          </a:xfrm>
          <a:prstGeom prst="rect">
            <a:avLst/>
          </a:prstGeom>
          <a:solidFill>
            <a:schemeClr val="accent5">
              <a:lumMod val="20000"/>
              <a:lumOff val="80000"/>
            </a:schemeClr>
          </a:solidFill>
        </p:spPr>
        <p:txBody>
          <a:bodyPr wrap="square" rtlCol="0">
            <a:spAutoFit/>
          </a:bodyPr>
          <a:lstStyle/>
          <a:p>
            <a:r>
              <a:rPr lang="en-AU" sz="1800" u="none" strike="noStrike" dirty="0">
                <a:effectLst/>
              </a:rPr>
              <a:t>Consumption</a:t>
            </a:r>
            <a:endParaRPr lang="en-AU" dirty="0"/>
          </a:p>
        </p:txBody>
      </p:sp>
    </p:spTree>
    <p:extLst>
      <p:ext uri="{BB962C8B-B14F-4D97-AF65-F5344CB8AC3E}">
        <p14:creationId xmlns:p14="http://schemas.microsoft.com/office/powerpoint/2010/main" val="427048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Wind turbines on top of a hill">
            <a:extLst>
              <a:ext uri="{FF2B5EF4-FFF2-40B4-BE49-F238E27FC236}">
                <a16:creationId xmlns:a16="http://schemas.microsoft.com/office/drawing/2014/main" id="{B668FAD8-3CD6-74F7-8A9A-EFADD867A321}"/>
              </a:ext>
            </a:extLst>
          </p:cNvPr>
          <p:cNvPicPr>
            <a:picLocks noChangeAspect="1"/>
          </p:cNvPicPr>
          <p:nvPr/>
        </p:nvPicPr>
        <p:blipFill>
          <a:blip r:embed="rId3"/>
          <a:srcRect l="5096" r="786" b="-1"/>
          <a:stretch/>
        </p:blipFill>
        <p:spPr>
          <a:xfrm>
            <a:off x="2555441" y="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F5110A-F7E6-9873-E121-9CB2FA4CC475}"/>
              </a:ext>
            </a:extLst>
          </p:cNvPr>
          <p:cNvSpPr>
            <a:spLocks noGrp="1"/>
          </p:cNvSpPr>
          <p:nvPr>
            <p:ph type="title"/>
          </p:nvPr>
        </p:nvSpPr>
        <p:spPr>
          <a:xfrm>
            <a:off x="838200" y="365125"/>
            <a:ext cx="3822189" cy="1899912"/>
          </a:xfrm>
        </p:spPr>
        <p:txBody>
          <a:bodyPr>
            <a:normAutofit/>
          </a:bodyPr>
          <a:lstStyle/>
          <a:p>
            <a:r>
              <a:rPr lang="en-US" sz="3200" b="1" dirty="0"/>
              <a:t>Key conversations</a:t>
            </a:r>
          </a:p>
        </p:txBody>
      </p:sp>
      <p:sp>
        <p:nvSpPr>
          <p:cNvPr id="3" name="Content Placeholder 2">
            <a:extLst>
              <a:ext uri="{FF2B5EF4-FFF2-40B4-BE49-F238E27FC236}">
                <a16:creationId xmlns:a16="http://schemas.microsoft.com/office/drawing/2014/main" id="{6A442C16-48E6-6FF1-DA1F-3ACE05AC5948}"/>
              </a:ext>
            </a:extLst>
          </p:cNvPr>
          <p:cNvSpPr>
            <a:spLocks noGrp="1"/>
          </p:cNvSpPr>
          <p:nvPr>
            <p:ph idx="1"/>
          </p:nvPr>
        </p:nvSpPr>
        <p:spPr>
          <a:xfrm>
            <a:off x="838200" y="2434201"/>
            <a:ext cx="3822189" cy="3742762"/>
          </a:xfrm>
        </p:spPr>
        <p:txBody>
          <a:bodyPr>
            <a:normAutofit/>
          </a:bodyPr>
          <a:lstStyle/>
          <a:p>
            <a:r>
              <a:rPr lang="en-US" sz="2000" dirty="0"/>
              <a:t>Challenges and disruptions in the energy landscape</a:t>
            </a:r>
          </a:p>
          <a:p>
            <a:r>
              <a:rPr lang="en-US" sz="2000" dirty="0"/>
              <a:t>Power outages and grid vulnerabilities</a:t>
            </a:r>
          </a:p>
          <a:p>
            <a:r>
              <a:rPr lang="en-US" sz="2000" dirty="0"/>
              <a:t>Energy infrastructure, equity and renewable transition</a:t>
            </a:r>
          </a:p>
          <a:p>
            <a:r>
              <a:rPr lang="en-US" sz="2000" dirty="0"/>
              <a:t>Technology innovations</a:t>
            </a:r>
          </a:p>
          <a:p>
            <a:pPr marL="457200" lvl="1" indent="0">
              <a:buNone/>
            </a:pPr>
            <a:endParaRPr lang="en-US" sz="2000" dirty="0"/>
          </a:p>
        </p:txBody>
      </p:sp>
      <p:sp>
        <p:nvSpPr>
          <p:cNvPr id="4" name="TextBox 3">
            <a:extLst>
              <a:ext uri="{FF2B5EF4-FFF2-40B4-BE49-F238E27FC236}">
                <a16:creationId xmlns:a16="http://schemas.microsoft.com/office/drawing/2014/main" id="{BDC2EA65-4A56-5D67-6ABB-80D08B6DCCAA}"/>
              </a:ext>
            </a:extLst>
          </p:cNvPr>
          <p:cNvSpPr txBox="1"/>
          <p:nvPr/>
        </p:nvSpPr>
        <p:spPr>
          <a:xfrm>
            <a:off x="10204704" y="0"/>
            <a:ext cx="1987296" cy="369332"/>
          </a:xfrm>
          <a:prstGeom prst="rect">
            <a:avLst/>
          </a:prstGeom>
          <a:solidFill>
            <a:schemeClr val="accent5">
              <a:lumMod val="20000"/>
              <a:lumOff val="80000"/>
            </a:schemeClr>
          </a:solidFill>
        </p:spPr>
        <p:txBody>
          <a:bodyPr wrap="square" rtlCol="0">
            <a:spAutoFit/>
          </a:bodyPr>
          <a:lstStyle/>
          <a:p>
            <a:pPr>
              <a:spcAft>
                <a:spcPts val="600"/>
              </a:spcAft>
            </a:pPr>
            <a:r>
              <a:rPr lang="en-AU" u="none" strike="noStrike">
                <a:effectLst/>
              </a:rPr>
              <a:t>Consumption</a:t>
            </a:r>
            <a:endParaRPr lang="en-AU"/>
          </a:p>
        </p:txBody>
      </p:sp>
    </p:spTree>
    <p:extLst>
      <p:ext uri="{BB962C8B-B14F-4D97-AF65-F5344CB8AC3E}">
        <p14:creationId xmlns:p14="http://schemas.microsoft.com/office/powerpoint/2010/main" val="2505316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DF6A-1081-557B-A657-ACF429273682}"/>
              </a:ext>
            </a:extLst>
          </p:cNvPr>
          <p:cNvSpPr>
            <a:spLocks noGrp="1"/>
          </p:cNvSpPr>
          <p:nvPr>
            <p:ph type="title"/>
          </p:nvPr>
        </p:nvSpPr>
        <p:spPr>
          <a:xfrm>
            <a:off x="876691" y="256759"/>
            <a:ext cx="5479719" cy="977681"/>
          </a:xfrm>
        </p:spPr>
        <p:txBody>
          <a:bodyPr anchor="b">
            <a:normAutofit/>
          </a:bodyPr>
          <a:lstStyle/>
          <a:p>
            <a:r>
              <a:rPr lang="en-US" sz="3200" b="1" dirty="0"/>
              <a:t>Actionable insights and recommendations</a:t>
            </a:r>
          </a:p>
        </p:txBody>
      </p:sp>
      <p:graphicFrame>
        <p:nvGraphicFramePr>
          <p:cNvPr id="27" name="Content Placeholder 2">
            <a:extLst>
              <a:ext uri="{FF2B5EF4-FFF2-40B4-BE49-F238E27FC236}">
                <a16:creationId xmlns:a16="http://schemas.microsoft.com/office/drawing/2014/main" id="{3ED9E860-A775-C1FA-EF07-2181455D40ED}"/>
              </a:ext>
            </a:extLst>
          </p:cNvPr>
          <p:cNvGraphicFramePr>
            <a:graphicFrameLocks noGrp="1"/>
          </p:cNvGraphicFramePr>
          <p:nvPr>
            <p:ph idx="1"/>
          </p:nvPr>
        </p:nvGraphicFramePr>
        <p:xfrm>
          <a:off x="876692" y="2533476"/>
          <a:ext cx="5479719"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lose up of a solar panel">
            <a:extLst>
              <a:ext uri="{FF2B5EF4-FFF2-40B4-BE49-F238E27FC236}">
                <a16:creationId xmlns:a16="http://schemas.microsoft.com/office/drawing/2014/main" id="{19C07AA8-2E4C-3BF0-7ED3-450B84904204}"/>
              </a:ext>
            </a:extLst>
          </p:cNvPr>
          <p:cNvPicPr>
            <a:picLocks noChangeAspect="1"/>
          </p:cNvPicPr>
          <p:nvPr/>
        </p:nvPicPr>
        <p:blipFill>
          <a:blip r:embed="rId8"/>
          <a:srcRect l="26525" r="25576" b="-1"/>
          <a:stretch/>
        </p:blipFill>
        <p:spPr>
          <a:xfrm>
            <a:off x="7270812" y="10"/>
            <a:ext cx="4921187" cy="6857990"/>
          </a:xfrm>
          <a:prstGeom prst="rect">
            <a:avLst/>
          </a:prstGeom>
        </p:spPr>
      </p:pic>
      <p:sp>
        <p:nvSpPr>
          <p:cNvPr id="3" name="TextBox 2">
            <a:extLst>
              <a:ext uri="{FF2B5EF4-FFF2-40B4-BE49-F238E27FC236}">
                <a16:creationId xmlns:a16="http://schemas.microsoft.com/office/drawing/2014/main" id="{91D58E95-A266-AC42-E8C2-932C57D28899}"/>
              </a:ext>
            </a:extLst>
          </p:cNvPr>
          <p:cNvSpPr txBox="1"/>
          <p:nvPr/>
        </p:nvSpPr>
        <p:spPr>
          <a:xfrm>
            <a:off x="10204704" y="0"/>
            <a:ext cx="1987296" cy="369332"/>
          </a:xfrm>
          <a:prstGeom prst="rect">
            <a:avLst/>
          </a:prstGeom>
          <a:solidFill>
            <a:schemeClr val="accent5">
              <a:lumMod val="20000"/>
              <a:lumOff val="80000"/>
            </a:schemeClr>
          </a:solidFill>
        </p:spPr>
        <p:txBody>
          <a:bodyPr wrap="square" rtlCol="0">
            <a:spAutoFit/>
          </a:bodyPr>
          <a:lstStyle/>
          <a:p>
            <a:r>
              <a:rPr lang="en-AU" sz="1800" u="none" strike="noStrike" dirty="0">
                <a:effectLst/>
              </a:rPr>
              <a:t>Consumption</a:t>
            </a:r>
            <a:endParaRPr lang="en-AU" dirty="0"/>
          </a:p>
        </p:txBody>
      </p:sp>
    </p:spTree>
    <p:extLst>
      <p:ext uri="{BB962C8B-B14F-4D97-AF65-F5344CB8AC3E}">
        <p14:creationId xmlns:p14="http://schemas.microsoft.com/office/powerpoint/2010/main" val="14562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0275" y="3001026"/>
            <a:ext cx="7016369" cy="3753757"/>
          </a:xfrm>
          <a:custGeom>
            <a:avLst/>
            <a:gdLst/>
            <a:ahLst/>
            <a:cxnLst/>
            <a:rect l="l" t="t" r="r" b="b"/>
            <a:pathLst>
              <a:path w="10524553" h="5630636">
                <a:moveTo>
                  <a:pt x="0" y="0"/>
                </a:moveTo>
                <a:lnTo>
                  <a:pt x="10524553" y="0"/>
                </a:lnTo>
                <a:lnTo>
                  <a:pt x="10524553" y="5630636"/>
                </a:lnTo>
                <a:lnTo>
                  <a:pt x="0" y="5630636"/>
                </a:lnTo>
                <a:lnTo>
                  <a:pt x="0" y="0"/>
                </a:lnTo>
                <a:close/>
              </a:path>
            </a:pathLst>
          </a:custGeom>
          <a:blipFill>
            <a:blip r:embed="rId2"/>
            <a:stretch>
              <a:fillRect/>
            </a:stretch>
          </a:blipFill>
        </p:spPr>
        <p:txBody>
          <a:bodyPr/>
          <a:lstStyle/>
          <a:p>
            <a:endParaRPr lang="en-AU" sz="1200"/>
          </a:p>
        </p:txBody>
      </p:sp>
      <p:sp>
        <p:nvSpPr>
          <p:cNvPr id="4" name="TextBox 4"/>
          <p:cNvSpPr txBox="1"/>
          <p:nvPr/>
        </p:nvSpPr>
        <p:spPr>
          <a:xfrm>
            <a:off x="685800" y="531810"/>
            <a:ext cx="7380951" cy="446084"/>
          </a:xfrm>
          <a:prstGeom prst="rect">
            <a:avLst/>
          </a:prstGeom>
        </p:spPr>
        <p:txBody>
          <a:bodyPr lIns="0" tIns="0" rIns="0" bIns="0" rtlCol="0" anchor="t">
            <a:spAutoFit/>
          </a:bodyPr>
          <a:lstStyle/>
          <a:p>
            <a:pPr>
              <a:lnSpc>
                <a:spcPct val="90000"/>
              </a:lnSpc>
              <a:spcBef>
                <a:spcPct val="0"/>
              </a:spcBef>
            </a:pPr>
            <a:r>
              <a:rPr lang="en-US" sz="3200" b="1" dirty="0">
                <a:latin typeface="+mj-lt"/>
                <a:ea typeface="+mj-ea"/>
                <a:cs typeface="+mj-cs"/>
                <a:sym typeface="Canva Sans Bold"/>
              </a:rPr>
              <a:t>What’s everyone talking about?</a:t>
            </a:r>
          </a:p>
        </p:txBody>
      </p:sp>
      <p:sp>
        <p:nvSpPr>
          <p:cNvPr id="5" name="TextBox 5"/>
          <p:cNvSpPr txBox="1"/>
          <p:nvPr/>
        </p:nvSpPr>
        <p:spPr>
          <a:xfrm>
            <a:off x="685800" y="1586455"/>
            <a:ext cx="11210548" cy="1255024"/>
          </a:xfrm>
          <a:prstGeom prst="rect">
            <a:avLst/>
          </a:prstGeom>
        </p:spPr>
        <p:txBody>
          <a:bodyPr lIns="0" tIns="0" rIns="0" bIns="0" rtlCol="0" anchor="t">
            <a:spAutoFit/>
          </a:bodyPr>
          <a:lstStyle/>
          <a:p>
            <a:pPr marL="390419" lvl="1" indent="-195209">
              <a:lnSpc>
                <a:spcPts val="2531"/>
              </a:lnSpc>
              <a:buFont typeface="Arial"/>
              <a:buChar char="•"/>
            </a:pPr>
            <a:r>
              <a:rPr lang="en-US" sz="1808" dirty="0">
                <a:solidFill>
                  <a:srgbClr val="000000"/>
                </a:solidFill>
                <a:latin typeface="Canva Sans"/>
                <a:ea typeface="Canva Sans"/>
                <a:cs typeface="Canva Sans"/>
                <a:sym typeface="Canva Sans"/>
              </a:rPr>
              <a:t>“</a:t>
            </a:r>
            <a:r>
              <a:rPr lang="en-US" sz="1808" b="1" dirty="0">
                <a:solidFill>
                  <a:srgbClr val="000000"/>
                </a:solidFill>
                <a:latin typeface="Canva Sans"/>
                <a:ea typeface="Canva Sans"/>
                <a:cs typeface="Canva Sans"/>
                <a:sym typeface="Canva Sans"/>
              </a:rPr>
              <a:t>Human rights violation</a:t>
            </a:r>
            <a:r>
              <a:rPr lang="en-US" sz="1808" dirty="0">
                <a:solidFill>
                  <a:srgbClr val="000000"/>
                </a:solidFill>
                <a:latin typeface="Canva Sans"/>
                <a:ea typeface="Canva Sans"/>
                <a:cs typeface="Canva Sans"/>
                <a:sym typeface="Canva Sans"/>
              </a:rPr>
              <a:t>” &amp; “</a:t>
            </a:r>
            <a:r>
              <a:rPr lang="en-US" sz="1808" b="1" dirty="0">
                <a:solidFill>
                  <a:srgbClr val="000000"/>
                </a:solidFill>
                <a:latin typeface="Canva Sans"/>
                <a:ea typeface="Canva Sans"/>
                <a:cs typeface="Canva Sans"/>
                <a:sym typeface="Canva Sans"/>
              </a:rPr>
              <a:t>commission human rights</a:t>
            </a:r>
            <a:r>
              <a:rPr lang="en-US" sz="1808" dirty="0">
                <a:solidFill>
                  <a:srgbClr val="000000"/>
                </a:solidFill>
                <a:latin typeface="Canva Sans"/>
                <a:ea typeface="Canva Sans"/>
                <a:cs typeface="Canva Sans"/>
                <a:sym typeface="Canva Sans"/>
              </a:rPr>
              <a:t>” suggest a formal or global-scale crisis.</a:t>
            </a:r>
          </a:p>
          <a:p>
            <a:pPr marL="390419" lvl="1" indent="-195209">
              <a:lnSpc>
                <a:spcPts val="2531"/>
              </a:lnSpc>
              <a:buFont typeface="Arial"/>
              <a:buChar char="•"/>
            </a:pPr>
            <a:r>
              <a:rPr lang="en-US" sz="1808" dirty="0">
                <a:solidFill>
                  <a:srgbClr val="000000"/>
                </a:solidFill>
                <a:latin typeface="Canva Sans"/>
                <a:ea typeface="Canva Sans"/>
                <a:cs typeface="Canva Sans"/>
                <a:sym typeface="Canva Sans"/>
              </a:rPr>
              <a:t>“</a:t>
            </a:r>
            <a:r>
              <a:rPr lang="en-US" sz="1808" b="1" dirty="0">
                <a:solidFill>
                  <a:srgbClr val="000000"/>
                </a:solidFill>
                <a:latin typeface="Canva Sans"/>
                <a:ea typeface="Canva Sans"/>
                <a:cs typeface="Canva Sans"/>
                <a:sym typeface="Canva Sans"/>
              </a:rPr>
              <a:t>Protect trans rights</a:t>
            </a:r>
            <a:r>
              <a:rPr lang="en-US" sz="1808" dirty="0">
                <a:solidFill>
                  <a:srgbClr val="000000"/>
                </a:solidFill>
                <a:latin typeface="Canva Sans"/>
                <a:ea typeface="Canva Sans"/>
                <a:cs typeface="Canva Sans"/>
                <a:sym typeface="Canva Sans"/>
              </a:rPr>
              <a:t>” &amp; “</a:t>
            </a:r>
            <a:r>
              <a:rPr lang="en-US" sz="1808" b="1" dirty="0">
                <a:solidFill>
                  <a:srgbClr val="000000"/>
                </a:solidFill>
                <a:latin typeface="Canva Sans"/>
                <a:ea typeface="Canva Sans"/>
                <a:cs typeface="Canva Sans"/>
                <a:sym typeface="Canva Sans"/>
              </a:rPr>
              <a:t>trans gender rights</a:t>
            </a:r>
            <a:r>
              <a:rPr lang="en-US" sz="1808" dirty="0">
                <a:solidFill>
                  <a:srgbClr val="000000"/>
                </a:solidFill>
                <a:latin typeface="Canva Sans"/>
                <a:ea typeface="Canva Sans"/>
                <a:cs typeface="Canva Sans"/>
                <a:sym typeface="Canva Sans"/>
              </a:rPr>
              <a:t>” point to gender identity inclusion—another emotionally charged theme.</a:t>
            </a:r>
          </a:p>
          <a:p>
            <a:pPr marL="390419" lvl="1" indent="-195209">
              <a:lnSpc>
                <a:spcPts val="2531"/>
              </a:lnSpc>
              <a:buFont typeface="Arial"/>
              <a:buChar char="•"/>
            </a:pPr>
            <a:r>
              <a:rPr lang="en-US" sz="1808" dirty="0">
                <a:solidFill>
                  <a:srgbClr val="000000"/>
                </a:solidFill>
                <a:latin typeface="Canva Sans"/>
                <a:ea typeface="Canva Sans"/>
                <a:cs typeface="Canva Sans"/>
                <a:sym typeface="Canva Sans"/>
              </a:rPr>
              <a:t>“</a:t>
            </a:r>
            <a:r>
              <a:rPr lang="en-US" sz="1808" b="1" dirty="0">
                <a:solidFill>
                  <a:srgbClr val="000000"/>
                </a:solidFill>
                <a:latin typeface="Canva Sans"/>
                <a:ea typeface="Canva Sans"/>
                <a:cs typeface="Canva Sans"/>
                <a:sym typeface="Canva Sans"/>
              </a:rPr>
              <a:t>Government accountability office</a:t>
            </a:r>
            <a:r>
              <a:rPr lang="en-US" sz="1808" dirty="0">
                <a:solidFill>
                  <a:srgbClr val="000000"/>
                </a:solidFill>
                <a:latin typeface="Canva Sans"/>
                <a:ea typeface="Canva Sans"/>
                <a:cs typeface="Canva Sans"/>
                <a:sym typeface="Canva Sans"/>
              </a:rPr>
              <a:t>” indicates demand for institutional responsibility.</a:t>
            </a:r>
          </a:p>
        </p:txBody>
      </p:sp>
      <p:sp>
        <p:nvSpPr>
          <p:cNvPr id="6" name="TextBox 5">
            <a:extLst>
              <a:ext uri="{FF2B5EF4-FFF2-40B4-BE49-F238E27FC236}">
                <a16:creationId xmlns:a16="http://schemas.microsoft.com/office/drawing/2014/main" id="{A107604A-BC0A-021B-6C95-A095EA5CD683}"/>
              </a:ext>
            </a:extLst>
          </p:cNvPr>
          <p:cNvSpPr txBox="1"/>
          <p:nvPr/>
        </p:nvSpPr>
        <p:spPr>
          <a:xfrm>
            <a:off x="10204704" y="0"/>
            <a:ext cx="1987296" cy="369332"/>
          </a:xfrm>
          <a:prstGeom prst="rect">
            <a:avLst/>
          </a:prstGeom>
          <a:solidFill>
            <a:schemeClr val="accent3">
              <a:lumMod val="20000"/>
              <a:lumOff val="80000"/>
            </a:schemeClr>
          </a:solidFill>
        </p:spPr>
        <p:txBody>
          <a:bodyPr wrap="square" rtlCol="0">
            <a:spAutoFit/>
          </a:bodyPr>
          <a:lstStyle/>
          <a:p>
            <a:r>
              <a:rPr lang="en-AU" sz="1800" u="none" strike="noStrike" dirty="0">
                <a:effectLst/>
              </a:rPr>
              <a:t>Justice &amp; Peace</a:t>
            </a:r>
            <a:endParaRPr lang="en-AU"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24085" y="551333"/>
            <a:ext cx="6315937" cy="3189548"/>
          </a:xfrm>
          <a:custGeom>
            <a:avLst/>
            <a:gdLst/>
            <a:ahLst/>
            <a:cxnLst/>
            <a:rect l="l" t="t" r="r" b="b"/>
            <a:pathLst>
              <a:path w="9473906" h="4784322">
                <a:moveTo>
                  <a:pt x="0" y="0"/>
                </a:moveTo>
                <a:lnTo>
                  <a:pt x="9473906" y="0"/>
                </a:lnTo>
                <a:lnTo>
                  <a:pt x="9473906" y="4784322"/>
                </a:lnTo>
                <a:lnTo>
                  <a:pt x="0" y="4784322"/>
                </a:lnTo>
                <a:lnTo>
                  <a:pt x="0" y="0"/>
                </a:lnTo>
                <a:close/>
              </a:path>
            </a:pathLst>
          </a:custGeom>
          <a:blipFill>
            <a:blip r:embed="rId2"/>
            <a:stretch>
              <a:fillRect/>
            </a:stretch>
          </a:blipFill>
        </p:spPr>
        <p:txBody>
          <a:bodyPr/>
          <a:lstStyle/>
          <a:p>
            <a:endParaRPr lang="en-AU" sz="1200"/>
          </a:p>
        </p:txBody>
      </p:sp>
      <p:sp>
        <p:nvSpPr>
          <p:cNvPr id="3" name="Freeform 3"/>
          <p:cNvSpPr/>
          <p:nvPr/>
        </p:nvSpPr>
        <p:spPr>
          <a:xfrm>
            <a:off x="5724085" y="3740881"/>
            <a:ext cx="6315937" cy="3079019"/>
          </a:xfrm>
          <a:custGeom>
            <a:avLst/>
            <a:gdLst/>
            <a:ahLst/>
            <a:cxnLst/>
            <a:rect l="l" t="t" r="r" b="b"/>
            <a:pathLst>
              <a:path w="9473906" h="4618529">
                <a:moveTo>
                  <a:pt x="0" y="0"/>
                </a:moveTo>
                <a:lnTo>
                  <a:pt x="9473906" y="0"/>
                </a:lnTo>
                <a:lnTo>
                  <a:pt x="9473906" y="4618529"/>
                </a:lnTo>
                <a:lnTo>
                  <a:pt x="0" y="4618529"/>
                </a:lnTo>
                <a:lnTo>
                  <a:pt x="0" y="0"/>
                </a:lnTo>
                <a:close/>
              </a:path>
            </a:pathLst>
          </a:custGeom>
          <a:blipFill>
            <a:blip r:embed="rId3"/>
            <a:stretch>
              <a:fillRect/>
            </a:stretch>
          </a:blipFill>
        </p:spPr>
        <p:txBody>
          <a:bodyPr/>
          <a:lstStyle/>
          <a:p>
            <a:endParaRPr lang="en-AU" sz="1200"/>
          </a:p>
        </p:txBody>
      </p:sp>
      <p:sp>
        <p:nvSpPr>
          <p:cNvPr id="4" name="TextBox 4"/>
          <p:cNvSpPr txBox="1"/>
          <p:nvPr/>
        </p:nvSpPr>
        <p:spPr>
          <a:xfrm>
            <a:off x="0" y="112931"/>
            <a:ext cx="6314480" cy="584968"/>
          </a:xfrm>
          <a:prstGeom prst="rect">
            <a:avLst/>
          </a:prstGeom>
        </p:spPr>
        <p:txBody>
          <a:bodyPr lIns="0" tIns="0" rIns="0" bIns="0" rtlCol="0" anchor="t">
            <a:spAutoFit/>
          </a:bodyPr>
          <a:lstStyle/>
          <a:p>
            <a:pPr algn="ctr">
              <a:lnSpc>
                <a:spcPts val="4853"/>
              </a:lnSpc>
            </a:pPr>
            <a:r>
              <a:rPr lang="en-US" sz="3200" b="1" dirty="0">
                <a:latin typeface="+mj-lt"/>
                <a:ea typeface="+mj-ea"/>
                <a:cs typeface="+mj-cs"/>
                <a:sym typeface="Canva Sans Bold"/>
              </a:rPr>
              <a:t>Echoes of Emotion Over Time</a:t>
            </a:r>
          </a:p>
        </p:txBody>
      </p:sp>
      <p:sp>
        <p:nvSpPr>
          <p:cNvPr id="5" name="TextBox 5"/>
          <p:cNvSpPr txBox="1"/>
          <p:nvPr/>
        </p:nvSpPr>
        <p:spPr>
          <a:xfrm>
            <a:off x="685800" y="954381"/>
            <a:ext cx="4848025" cy="5205720"/>
          </a:xfrm>
          <a:prstGeom prst="rect">
            <a:avLst/>
          </a:prstGeom>
        </p:spPr>
        <p:txBody>
          <a:bodyPr lIns="0" tIns="0" rIns="0" bIns="0" rtlCol="0" anchor="t">
            <a:spAutoFit/>
          </a:bodyPr>
          <a:lstStyle/>
          <a:p>
            <a:pPr>
              <a:lnSpc>
                <a:spcPts val="2453"/>
              </a:lnSpc>
              <a:spcBef>
                <a:spcPct val="0"/>
              </a:spcBef>
            </a:pPr>
            <a:r>
              <a:rPr lang="en-US" sz="1752" b="1" dirty="0">
                <a:solidFill>
                  <a:srgbClr val="000000"/>
                </a:solidFill>
                <a:latin typeface="Canva Sans Bold"/>
                <a:ea typeface="Canva Sans Bold"/>
                <a:cs typeface="Canva Sans Bold"/>
                <a:sym typeface="Canva Sans Bold"/>
              </a:rPr>
              <a:t>📈 Spike in Engagement</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Tweet volume surged mid-April 2025, crossing 1,200 tweets/day.</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Indicates critical human rights event that drew widespread public attention and emotional backlash.</a:t>
            </a:r>
          </a:p>
          <a:p>
            <a:pPr>
              <a:lnSpc>
                <a:spcPts val="2080"/>
              </a:lnSpc>
            </a:pPr>
            <a:endParaRPr lang="en-US" sz="1619" dirty="0">
              <a:solidFill>
                <a:srgbClr val="000000"/>
              </a:solidFill>
              <a:latin typeface="Canva Sans"/>
              <a:ea typeface="Canva Sans"/>
              <a:cs typeface="Canva Sans"/>
              <a:sym typeface="Canva Sans"/>
            </a:endParaRPr>
          </a:p>
          <a:p>
            <a:pPr>
              <a:lnSpc>
                <a:spcPts val="2080"/>
              </a:lnSpc>
              <a:spcBef>
                <a:spcPct val="0"/>
              </a:spcBef>
            </a:pPr>
            <a:r>
              <a:rPr lang="en-US" sz="1485" b="1" dirty="0">
                <a:solidFill>
                  <a:srgbClr val="000000"/>
                </a:solidFill>
                <a:latin typeface="Canva Sans Bold"/>
                <a:ea typeface="Canva Sans Bold"/>
                <a:cs typeface="Canva Sans Bold"/>
                <a:sym typeface="Canva Sans Bold"/>
              </a:rPr>
              <a:t>😠 Drop in Sentiment</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Sentiment turned sharply negative in the same period.</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Reflects strong public backlash or emotional response.</a:t>
            </a:r>
          </a:p>
          <a:p>
            <a:pPr>
              <a:lnSpc>
                <a:spcPts val="2080"/>
              </a:lnSpc>
            </a:pPr>
            <a:endParaRPr lang="en-US" sz="1619" dirty="0">
              <a:solidFill>
                <a:srgbClr val="000000"/>
              </a:solidFill>
              <a:latin typeface="Canva Sans"/>
              <a:ea typeface="Canva Sans"/>
              <a:cs typeface="Canva Sans"/>
              <a:sym typeface="Canva Sans"/>
            </a:endParaRPr>
          </a:p>
          <a:p>
            <a:pPr>
              <a:lnSpc>
                <a:spcPts val="2080"/>
              </a:lnSpc>
              <a:spcBef>
                <a:spcPct val="0"/>
              </a:spcBef>
            </a:pPr>
            <a:r>
              <a:rPr lang="en-US" sz="1485" b="1" dirty="0">
                <a:solidFill>
                  <a:srgbClr val="000000"/>
                </a:solidFill>
                <a:latin typeface="Canva Sans Bold"/>
                <a:ea typeface="Canva Sans Bold"/>
                <a:cs typeface="Canva Sans Bold"/>
                <a:sym typeface="Canva Sans Bold"/>
              </a:rPr>
              <a:t>🔄 Sustained Public Interest</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Tweet count remained high even after the peak.</a:t>
            </a:r>
          </a:p>
          <a:p>
            <a:pPr marL="349607" lvl="1" indent="-174803">
              <a:lnSpc>
                <a:spcPts val="2267"/>
              </a:lnSpc>
              <a:buFont typeface="Arial"/>
              <a:buChar char="•"/>
            </a:pPr>
            <a:r>
              <a:rPr lang="en-US" sz="1619" dirty="0">
                <a:solidFill>
                  <a:srgbClr val="000000"/>
                </a:solidFill>
                <a:latin typeface="Canva Sans"/>
                <a:ea typeface="Canva Sans"/>
                <a:cs typeface="Canva Sans"/>
                <a:sym typeface="Canva Sans"/>
              </a:rPr>
              <a:t>Despite a drop after the peak, tweet counts remained above normal, showing continued public interest and concern.</a:t>
            </a:r>
          </a:p>
        </p:txBody>
      </p:sp>
      <p:sp>
        <p:nvSpPr>
          <p:cNvPr id="6" name="TextBox 5">
            <a:extLst>
              <a:ext uri="{FF2B5EF4-FFF2-40B4-BE49-F238E27FC236}">
                <a16:creationId xmlns:a16="http://schemas.microsoft.com/office/drawing/2014/main" id="{5BEAF0C2-7AC0-0AA4-F26A-2713D4B1ED4E}"/>
              </a:ext>
            </a:extLst>
          </p:cNvPr>
          <p:cNvSpPr txBox="1"/>
          <p:nvPr/>
        </p:nvSpPr>
        <p:spPr>
          <a:xfrm>
            <a:off x="10204704" y="0"/>
            <a:ext cx="1987296" cy="369332"/>
          </a:xfrm>
          <a:prstGeom prst="rect">
            <a:avLst/>
          </a:prstGeom>
          <a:solidFill>
            <a:schemeClr val="accent3">
              <a:lumMod val="20000"/>
              <a:lumOff val="80000"/>
            </a:schemeClr>
          </a:solidFill>
        </p:spPr>
        <p:txBody>
          <a:bodyPr wrap="square" rtlCol="0">
            <a:spAutoFit/>
          </a:bodyPr>
          <a:lstStyle/>
          <a:p>
            <a:r>
              <a:rPr lang="en-AU" sz="1800" u="none" strike="noStrike" dirty="0">
                <a:effectLst/>
              </a:rPr>
              <a:t>Justice &amp; Peace</a:t>
            </a:r>
            <a:endParaRPr lang="en-A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7185" y="728731"/>
            <a:ext cx="4564848" cy="2754920"/>
            <a:chOff x="0" y="0"/>
            <a:chExt cx="1286146" cy="776199"/>
          </a:xfrm>
        </p:grpSpPr>
        <p:sp>
          <p:nvSpPr>
            <p:cNvPr id="3" name="Freeform 3"/>
            <p:cNvSpPr/>
            <p:nvPr/>
          </p:nvSpPr>
          <p:spPr>
            <a:xfrm>
              <a:off x="0" y="0"/>
              <a:ext cx="1286146" cy="776199"/>
            </a:xfrm>
            <a:custGeom>
              <a:avLst/>
              <a:gdLst/>
              <a:ahLst/>
              <a:cxnLst/>
              <a:rect l="l" t="t" r="r" b="b"/>
              <a:pathLst>
                <a:path w="1286146" h="776199">
                  <a:moveTo>
                    <a:pt x="1286146" y="0"/>
                  </a:moveTo>
                  <a:lnTo>
                    <a:pt x="1286146" y="661899"/>
                  </a:lnTo>
                  <a:lnTo>
                    <a:pt x="643073" y="776199"/>
                  </a:lnTo>
                  <a:lnTo>
                    <a:pt x="0" y="661899"/>
                  </a:lnTo>
                  <a:lnTo>
                    <a:pt x="0" y="0"/>
                  </a:lnTo>
                  <a:lnTo>
                    <a:pt x="1286146" y="0"/>
                  </a:lnTo>
                  <a:close/>
                </a:path>
              </a:pathLst>
            </a:custGeom>
            <a:solidFill>
              <a:srgbClr val="38B6FF"/>
            </a:solidFill>
          </p:spPr>
          <p:txBody>
            <a:bodyPr/>
            <a:lstStyle/>
            <a:p>
              <a:endParaRPr lang="en-AU" sz="1200"/>
            </a:p>
          </p:txBody>
        </p:sp>
        <p:sp>
          <p:nvSpPr>
            <p:cNvPr id="4" name="TextBox 4"/>
            <p:cNvSpPr txBox="1"/>
            <p:nvPr/>
          </p:nvSpPr>
          <p:spPr>
            <a:xfrm>
              <a:off x="0" y="-47625"/>
              <a:ext cx="1286146" cy="709524"/>
            </a:xfrm>
            <a:prstGeom prst="rect">
              <a:avLst/>
            </a:prstGeom>
          </p:spPr>
          <p:txBody>
            <a:bodyPr lIns="33867" tIns="33867" rIns="33867" bIns="33867" rtlCol="0" anchor="ctr"/>
            <a:lstStyle/>
            <a:p>
              <a:pPr algn="ctr">
                <a:lnSpc>
                  <a:spcPts val="2799"/>
                </a:lnSpc>
              </a:pPr>
              <a:r>
                <a:rPr lang="en-US" sz="1999" b="1" i="1">
                  <a:solidFill>
                    <a:srgbClr val="000000"/>
                  </a:solidFill>
                  <a:latin typeface="Canva Sans Bold Italics"/>
                  <a:ea typeface="Canva Sans Bold Italics"/>
                  <a:cs typeface="Canva Sans Bold Italics"/>
                  <a:sym typeface="Canva Sans Bold Italics"/>
                </a:rPr>
                <a:t>Governments</a:t>
              </a:r>
            </a:p>
            <a:p>
              <a:pPr algn="ctr">
                <a:lnSpc>
                  <a:spcPts val="1773"/>
                </a:lnSpc>
              </a:pPr>
              <a:endParaRPr lang="en-US" sz="1999" b="1" i="1">
                <a:solidFill>
                  <a:srgbClr val="000000"/>
                </a:solidFill>
                <a:latin typeface="Canva Sans Bold Italics"/>
                <a:ea typeface="Canva Sans Bold Italics"/>
                <a:cs typeface="Canva Sans Bold Italics"/>
                <a:sym typeface="Canva Sans Bold Italics"/>
              </a:endParaRPr>
            </a:p>
            <a:p>
              <a:pPr algn="ctr">
                <a:lnSpc>
                  <a:spcPts val="1959"/>
                </a:lnSpc>
              </a:pPr>
              <a:r>
                <a:rPr lang="en-US" sz="1399">
                  <a:solidFill>
                    <a:srgbClr val="000000"/>
                  </a:solidFill>
                  <a:latin typeface="Canva Sans"/>
                  <a:ea typeface="Canva Sans"/>
                  <a:cs typeface="Canva Sans"/>
                  <a:sym typeface="Canva Sans"/>
                </a:rPr>
                <a:t>Address public backlash swiftly with clear communication and accountability steps.</a:t>
              </a:r>
            </a:p>
            <a:p>
              <a:pPr algn="ctr">
                <a:lnSpc>
                  <a:spcPts val="1773"/>
                </a:lnSpc>
              </a:pPr>
              <a:endParaRPr lang="en-US" sz="1399">
                <a:solidFill>
                  <a:srgbClr val="000000"/>
                </a:solidFill>
                <a:latin typeface="Canva Sans"/>
                <a:ea typeface="Canva Sans"/>
                <a:cs typeface="Canva Sans"/>
                <a:sym typeface="Canva Sans"/>
              </a:endParaRPr>
            </a:p>
            <a:p>
              <a:pPr algn="ctr">
                <a:lnSpc>
                  <a:spcPts val="1773"/>
                </a:lnSpc>
              </a:pPr>
              <a:endParaRPr lang="en-US" sz="1399">
                <a:solidFill>
                  <a:srgbClr val="000000"/>
                </a:solidFill>
                <a:latin typeface="Canva Sans"/>
                <a:ea typeface="Canva Sans"/>
                <a:cs typeface="Canva Sans"/>
                <a:sym typeface="Canva Sans"/>
              </a:endParaRPr>
            </a:p>
            <a:p>
              <a:pPr algn="ctr">
                <a:lnSpc>
                  <a:spcPts val="1959"/>
                </a:lnSpc>
              </a:pPr>
              <a:r>
                <a:rPr lang="en-US" sz="1399">
                  <a:solidFill>
                    <a:srgbClr val="000000"/>
                  </a:solidFill>
                  <a:latin typeface="Canva Sans"/>
                  <a:ea typeface="Canva Sans"/>
                  <a:cs typeface="Canva Sans"/>
                  <a:sym typeface="Canva Sans"/>
                </a:rPr>
                <a:t>Enact stronger protections for transgender rights and marginalized communities.</a:t>
              </a:r>
            </a:p>
            <a:p>
              <a:pPr algn="ctr">
                <a:lnSpc>
                  <a:spcPts val="1959"/>
                </a:lnSpc>
              </a:pPr>
              <a:endParaRPr lang="en-US" sz="1399">
                <a:solidFill>
                  <a:srgbClr val="000000"/>
                </a:solidFill>
                <a:latin typeface="Canva Sans"/>
                <a:ea typeface="Canva Sans"/>
                <a:cs typeface="Canva Sans"/>
                <a:sym typeface="Canva Sans"/>
              </a:endParaRPr>
            </a:p>
          </p:txBody>
        </p:sp>
      </p:grpSp>
      <p:grpSp>
        <p:nvGrpSpPr>
          <p:cNvPr id="5" name="Group 5"/>
          <p:cNvGrpSpPr/>
          <p:nvPr/>
        </p:nvGrpSpPr>
        <p:grpSpPr>
          <a:xfrm>
            <a:off x="6952837" y="717417"/>
            <a:ext cx="4341771" cy="2884826"/>
            <a:chOff x="0" y="0"/>
            <a:chExt cx="1223294" cy="812800"/>
          </a:xfrm>
        </p:grpSpPr>
        <p:sp>
          <p:nvSpPr>
            <p:cNvPr id="6" name="Freeform 6"/>
            <p:cNvSpPr/>
            <p:nvPr/>
          </p:nvSpPr>
          <p:spPr>
            <a:xfrm>
              <a:off x="0" y="0"/>
              <a:ext cx="1223294" cy="812800"/>
            </a:xfrm>
            <a:custGeom>
              <a:avLst/>
              <a:gdLst/>
              <a:ahLst/>
              <a:cxnLst/>
              <a:rect l="l" t="t" r="r" b="b"/>
              <a:pathLst>
                <a:path w="1223294" h="812800">
                  <a:moveTo>
                    <a:pt x="1223294" y="0"/>
                  </a:moveTo>
                  <a:lnTo>
                    <a:pt x="1223294" y="812800"/>
                  </a:lnTo>
                  <a:lnTo>
                    <a:pt x="611647" y="685800"/>
                  </a:lnTo>
                  <a:lnTo>
                    <a:pt x="0" y="812800"/>
                  </a:lnTo>
                  <a:lnTo>
                    <a:pt x="0" y="0"/>
                  </a:lnTo>
                  <a:lnTo>
                    <a:pt x="1223294" y="0"/>
                  </a:lnTo>
                  <a:close/>
                </a:path>
              </a:pathLst>
            </a:custGeom>
            <a:solidFill>
              <a:srgbClr val="38B6FF"/>
            </a:solidFill>
          </p:spPr>
          <p:txBody>
            <a:bodyPr/>
            <a:lstStyle/>
            <a:p>
              <a:endParaRPr lang="en-AU" sz="1200"/>
            </a:p>
          </p:txBody>
        </p:sp>
        <p:sp>
          <p:nvSpPr>
            <p:cNvPr id="7" name="TextBox 7"/>
            <p:cNvSpPr txBox="1"/>
            <p:nvPr/>
          </p:nvSpPr>
          <p:spPr>
            <a:xfrm>
              <a:off x="0" y="-47625"/>
              <a:ext cx="1223294" cy="733425"/>
            </a:xfrm>
            <a:prstGeom prst="rect">
              <a:avLst/>
            </a:prstGeom>
          </p:spPr>
          <p:txBody>
            <a:bodyPr lIns="33867" tIns="33867" rIns="33867" bIns="33867" rtlCol="0" anchor="ctr"/>
            <a:lstStyle/>
            <a:p>
              <a:pPr algn="ctr">
                <a:lnSpc>
                  <a:spcPts val="2799"/>
                </a:lnSpc>
              </a:pPr>
              <a:r>
                <a:rPr lang="en-US" sz="1999" b="1" i="1">
                  <a:solidFill>
                    <a:srgbClr val="000000"/>
                  </a:solidFill>
                  <a:latin typeface="Canva Sans Bold Italics"/>
                  <a:ea typeface="Canva Sans Bold Italics"/>
                  <a:cs typeface="Canva Sans Bold Italics"/>
                  <a:sym typeface="Canva Sans Bold Italics"/>
                </a:rPr>
                <a:t>United Nations</a:t>
              </a:r>
            </a:p>
            <a:p>
              <a:pPr algn="ctr">
                <a:lnSpc>
                  <a:spcPts val="1773"/>
                </a:lnSpc>
              </a:pPr>
              <a:endParaRPr lang="en-US" sz="1999" b="1" i="1">
                <a:solidFill>
                  <a:srgbClr val="000000"/>
                </a:solidFill>
                <a:latin typeface="Canva Sans Bold Italics"/>
                <a:ea typeface="Canva Sans Bold Italics"/>
                <a:cs typeface="Canva Sans Bold Italics"/>
                <a:sym typeface="Canva Sans Bold Italics"/>
              </a:endParaRPr>
            </a:p>
            <a:p>
              <a:pPr algn="ctr">
                <a:lnSpc>
                  <a:spcPts val="1959"/>
                </a:lnSpc>
              </a:pPr>
              <a:r>
                <a:rPr lang="en-US" sz="1399">
                  <a:solidFill>
                    <a:srgbClr val="000000"/>
                  </a:solidFill>
                  <a:latin typeface="Canva Sans"/>
                  <a:ea typeface="Canva Sans"/>
                  <a:cs typeface="Canva Sans"/>
                  <a:sym typeface="Canva Sans"/>
                </a:rPr>
                <a:t>Launch investigations where human rights violations are most reported online.</a:t>
              </a:r>
            </a:p>
            <a:p>
              <a:pPr algn="ctr">
                <a:lnSpc>
                  <a:spcPts val="1773"/>
                </a:lnSpc>
              </a:pPr>
              <a:endParaRPr lang="en-US" sz="1399">
                <a:solidFill>
                  <a:srgbClr val="000000"/>
                </a:solidFill>
                <a:latin typeface="Canva Sans"/>
                <a:ea typeface="Canva Sans"/>
                <a:cs typeface="Canva Sans"/>
                <a:sym typeface="Canva Sans"/>
              </a:endParaRPr>
            </a:p>
            <a:p>
              <a:pPr algn="ctr">
                <a:lnSpc>
                  <a:spcPts val="1959"/>
                </a:lnSpc>
              </a:pPr>
              <a:r>
                <a:rPr lang="en-US" sz="1399">
                  <a:solidFill>
                    <a:srgbClr val="000000"/>
                  </a:solidFill>
                  <a:latin typeface="Canva Sans"/>
                  <a:ea typeface="Canva Sans"/>
                  <a:cs typeface="Canva Sans"/>
                  <a:sym typeface="Canva Sans"/>
                </a:rPr>
                <a:t>Partner with local NGOs to reflect on-the-ground realities.</a:t>
              </a:r>
            </a:p>
          </p:txBody>
        </p:sp>
      </p:grpSp>
      <p:grpSp>
        <p:nvGrpSpPr>
          <p:cNvPr id="8" name="Group 8"/>
          <p:cNvGrpSpPr/>
          <p:nvPr/>
        </p:nvGrpSpPr>
        <p:grpSpPr>
          <a:xfrm>
            <a:off x="1199762" y="3570724"/>
            <a:ext cx="4359692" cy="3094489"/>
            <a:chOff x="0" y="0"/>
            <a:chExt cx="1508076" cy="1126727"/>
          </a:xfrm>
        </p:grpSpPr>
        <p:sp>
          <p:nvSpPr>
            <p:cNvPr id="9" name="Freeform 9"/>
            <p:cNvSpPr/>
            <p:nvPr/>
          </p:nvSpPr>
          <p:spPr>
            <a:xfrm>
              <a:off x="0" y="0"/>
              <a:ext cx="1508076" cy="1126727"/>
            </a:xfrm>
            <a:custGeom>
              <a:avLst/>
              <a:gdLst/>
              <a:ahLst/>
              <a:cxnLst/>
              <a:rect l="l" t="t" r="r" b="b"/>
              <a:pathLst>
                <a:path w="1508076" h="1126727">
                  <a:moveTo>
                    <a:pt x="502964" y="19070"/>
                  </a:moveTo>
                  <a:cubicBezTo>
                    <a:pt x="580029" y="7556"/>
                    <a:pt x="668176" y="0"/>
                    <a:pt x="754444" y="0"/>
                  </a:cubicBezTo>
                  <a:cubicBezTo>
                    <a:pt x="840715" y="0"/>
                    <a:pt x="923728" y="6476"/>
                    <a:pt x="1000228" y="17990"/>
                  </a:cubicBezTo>
                  <a:cubicBezTo>
                    <a:pt x="1001858" y="18350"/>
                    <a:pt x="1003485" y="18350"/>
                    <a:pt x="1005112" y="18710"/>
                  </a:cubicBezTo>
                  <a:cubicBezTo>
                    <a:pt x="1292404" y="64765"/>
                    <a:pt x="1504007" y="186379"/>
                    <a:pt x="1508076" y="335475"/>
                  </a:cubicBezTo>
                  <a:lnTo>
                    <a:pt x="1508076" y="1126727"/>
                  </a:lnTo>
                  <a:lnTo>
                    <a:pt x="0" y="1126727"/>
                  </a:lnTo>
                  <a:lnTo>
                    <a:pt x="0" y="336062"/>
                  </a:lnTo>
                  <a:cubicBezTo>
                    <a:pt x="4069" y="185660"/>
                    <a:pt x="212417" y="64045"/>
                    <a:pt x="502964" y="19070"/>
                  </a:cubicBezTo>
                  <a:close/>
                </a:path>
              </a:pathLst>
            </a:custGeom>
            <a:solidFill>
              <a:srgbClr val="38B6FF"/>
            </a:solidFill>
          </p:spPr>
          <p:txBody>
            <a:bodyPr/>
            <a:lstStyle/>
            <a:p>
              <a:endParaRPr lang="en-AU" sz="1200"/>
            </a:p>
          </p:txBody>
        </p:sp>
        <p:sp>
          <p:nvSpPr>
            <p:cNvPr id="10" name="TextBox 10"/>
            <p:cNvSpPr txBox="1"/>
            <p:nvPr/>
          </p:nvSpPr>
          <p:spPr>
            <a:xfrm>
              <a:off x="0" y="79375"/>
              <a:ext cx="1508076" cy="1047352"/>
            </a:xfrm>
            <a:prstGeom prst="rect">
              <a:avLst/>
            </a:prstGeom>
          </p:spPr>
          <p:txBody>
            <a:bodyPr lIns="33867" tIns="33867" rIns="33867" bIns="33867" rtlCol="0" anchor="ctr"/>
            <a:lstStyle/>
            <a:p>
              <a:pPr algn="ctr">
                <a:lnSpc>
                  <a:spcPts val="2799"/>
                </a:lnSpc>
              </a:pPr>
              <a:r>
                <a:rPr lang="en-US" sz="1999" b="1" i="1" dirty="0">
                  <a:solidFill>
                    <a:srgbClr val="000000"/>
                  </a:solidFill>
                  <a:latin typeface="Canva Sans Bold Italics"/>
                  <a:ea typeface="Canva Sans Bold Italics"/>
                  <a:cs typeface="Canva Sans Bold Italics"/>
                  <a:sym typeface="Canva Sans Bold Italics"/>
                </a:rPr>
                <a:t>Policy Makers</a:t>
              </a:r>
            </a:p>
            <a:p>
              <a:pPr algn="ctr">
                <a:lnSpc>
                  <a:spcPts val="1773"/>
                </a:lnSpc>
              </a:pPr>
              <a:endParaRPr lang="en-US" sz="1999" b="1" i="1" dirty="0">
                <a:solidFill>
                  <a:srgbClr val="000000"/>
                </a:solidFill>
                <a:latin typeface="Canva Sans Bold Italics"/>
                <a:ea typeface="Canva Sans Bold Italics"/>
                <a:cs typeface="Canva Sans Bold Italics"/>
                <a:sym typeface="Canva Sans Bold Italics"/>
              </a:endParaRPr>
            </a:p>
            <a:p>
              <a:pPr algn="ctr">
                <a:lnSpc>
                  <a:spcPts val="1959"/>
                </a:lnSpc>
              </a:pPr>
              <a:r>
                <a:rPr lang="en-US" sz="1399" dirty="0">
                  <a:solidFill>
                    <a:srgbClr val="000000"/>
                  </a:solidFill>
                  <a:latin typeface="Canva Sans"/>
                  <a:ea typeface="Canva Sans"/>
                  <a:cs typeface="Canva Sans"/>
                  <a:sym typeface="Canva Sans"/>
                </a:rPr>
                <a:t>Hold public hearings to restore trust in </a:t>
              </a:r>
            </a:p>
            <a:p>
              <a:pPr algn="ctr">
                <a:lnSpc>
                  <a:spcPts val="1959"/>
                </a:lnSpc>
              </a:pPr>
              <a:r>
                <a:rPr lang="en-US" sz="1399" dirty="0">
                  <a:solidFill>
                    <a:srgbClr val="000000"/>
                  </a:solidFill>
                  <a:latin typeface="Canva Sans"/>
                  <a:ea typeface="Canva Sans"/>
                  <a:cs typeface="Canva Sans"/>
                  <a:sym typeface="Canva Sans"/>
                </a:rPr>
                <a:t>government accountability.</a:t>
              </a:r>
            </a:p>
            <a:p>
              <a:pPr algn="ctr">
                <a:lnSpc>
                  <a:spcPts val="1959"/>
                </a:lnSpc>
              </a:pPr>
              <a:endParaRPr lang="en-US" sz="1399" dirty="0">
                <a:solidFill>
                  <a:srgbClr val="000000"/>
                </a:solidFill>
                <a:latin typeface="Canva Sans"/>
                <a:ea typeface="Canva Sans"/>
                <a:cs typeface="Canva Sans"/>
                <a:sym typeface="Canva Sans"/>
              </a:endParaRPr>
            </a:p>
            <a:p>
              <a:pPr algn="ctr">
                <a:lnSpc>
                  <a:spcPts val="1959"/>
                </a:lnSpc>
              </a:pPr>
              <a:r>
                <a:rPr lang="en-US" sz="1399" dirty="0">
                  <a:solidFill>
                    <a:srgbClr val="000000"/>
                  </a:solidFill>
                  <a:latin typeface="Canva Sans"/>
                  <a:ea typeface="Canva Sans"/>
                  <a:cs typeface="Canva Sans"/>
                  <a:sym typeface="Canva Sans"/>
                </a:rPr>
                <a:t>Update national human rights strategies with focus on inclusion and digital rights.</a:t>
              </a:r>
            </a:p>
            <a:p>
              <a:pPr algn="ctr">
                <a:lnSpc>
                  <a:spcPts val="1959"/>
                </a:lnSpc>
              </a:pPr>
              <a:endParaRPr lang="en-US" sz="1399" dirty="0">
                <a:solidFill>
                  <a:srgbClr val="000000"/>
                </a:solidFill>
                <a:latin typeface="Canva Sans"/>
                <a:ea typeface="Canva Sans"/>
                <a:cs typeface="Canva Sans"/>
                <a:sym typeface="Canva Sans"/>
              </a:endParaRPr>
            </a:p>
            <a:p>
              <a:pPr algn="ctr">
                <a:lnSpc>
                  <a:spcPts val="1959"/>
                </a:lnSpc>
              </a:pPr>
              <a:r>
                <a:rPr lang="en-US" sz="1399" dirty="0">
                  <a:solidFill>
                    <a:srgbClr val="000000"/>
                  </a:solidFill>
                  <a:latin typeface="Canva Sans"/>
                  <a:ea typeface="Canva Sans"/>
                  <a:cs typeface="Canva Sans"/>
                  <a:sym typeface="Canva Sans"/>
                </a:rPr>
                <a:t>Fund awareness campaigns on rights and misinformation.</a:t>
              </a:r>
            </a:p>
            <a:p>
              <a:pPr algn="ctr">
                <a:lnSpc>
                  <a:spcPts val="1773"/>
                </a:lnSpc>
              </a:pPr>
              <a:endParaRPr lang="en-US" sz="1399" dirty="0">
                <a:solidFill>
                  <a:srgbClr val="000000"/>
                </a:solidFill>
                <a:latin typeface="Canva Sans"/>
                <a:ea typeface="Canva Sans"/>
                <a:cs typeface="Canva Sans"/>
                <a:sym typeface="Canva Sans"/>
              </a:endParaRPr>
            </a:p>
            <a:p>
              <a:pPr algn="ctr">
                <a:lnSpc>
                  <a:spcPts val="1773"/>
                </a:lnSpc>
              </a:pPr>
              <a:endParaRPr lang="en-US" sz="1399" dirty="0">
                <a:solidFill>
                  <a:srgbClr val="000000"/>
                </a:solidFill>
                <a:latin typeface="Canva Sans"/>
                <a:ea typeface="Canva Sans"/>
                <a:cs typeface="Canva Sans"/>
                <a:sym typeface="Canva Sans"/>
              </a:endParaRPr>
            </a:p>
          </p:txBody>
        </p:sp>
      </p:grpSp>
      <p:grpSp>
        <p:nvGrpSpPr>
          <p:cNvPr id="11" name="Group 11"/>
          <p:cNvGrpSpPr/>
          <p:nvPr/>
        </p:nvGrpSpPr>
        <p:grpSpPr>
          <a:xfrm>
            <a:off x="7214097" y="3799817"/>
            <a:ext cx="4067070" cy="2963780"/>
            <a:chOff x="0" y="-47625"/>
            <a:chExt cx="1715267" cy="1321307"/>
          </a:xfrm>
        </p:grpSpPr>
        <p:sp>
          <p:nvSpPr>
            <p:cNvPr id="12" name="Freeform 12"/>
            <p:cNvSpPr/>
            <p:nvPr/>
          </p:nvSpPr>
          <p:spPr>
            <a:xfrm>
              <a:off x="0" y="0"/>
              <a:ext cx="1715267" cy="1273682"/>
            </a:xfrm>
            <a:custGeom>
              <a:avLst/>
              <a:gdLst/>
              <a:ahLst/>
              <a:cxnLst/>
              <a:rect l="l" t="t" r="r" b="b"/>
              <a:pathLst>
                <a:path w="1715267" h="1273682">
                  <a:moveTo>
                    <a:pt x="572065" y="1254613"/>
                  </a:moveTo>
                  <a:cubicBezTo>
                    <a:pt x="660002" y="1266127"/>
                    <a:pt x="759976" y="1273682"/>
                    <a:pt x="858095" y="1273682"/>
                  </a:cubicBezTo>
                  <a:cubicBezTo>
                    <a:pt x="956219" y="1273682"/>
                    <a:pt x="1050638" y="1267205"/>
                    <a:pt x="1137648" y="1255691"/>
                  </a:cubicBezTo>
                  <a:cubicBezTo>
                    <a:pt x="1139502" y="1255332"/>
                    <a:pt x="1141352" y="1255332"/>
                    <a:pt x="1143203" y="1254972"/>
                  </a:cubicBezTo>
                  <a:cubicBezTo>
                    <a:pt x="1469964" y="1208917"/>
                    <a:pt x="1710640" y="1087303"/>
                    <a:pt x="1715267" y="934943"/>
                  </a:cubicBezTo>
                  <a:lnTo>
                    <a:pt x="1715267" y="0"/>
                  </a:lnTo>
                  <a:lnTo>
                    <a:pt x="0" y="0"/>
                  </a:lnTo>
                  <a:lnTo>
                    <a:pt x="0" y="934249"/>
                  </a:lnTo>
                  <a:cubicBezTo>
                    <a:pt x="4628" y="1088022"/>
                    <a:pt x="241600" y="1209637"/>
                    <a:pt x="572065" y="1254613"/>
                  </a:cubicBezTo>
                  <a:close/>
                </a:path>
              </a:pathLst>
            </a:custGeom>
            <a:solidFill>
              <a:srgbClr val="38B6FF"/>
            </a:solidFill>
          </p:spPr>
          <p:txBody>
            <a:bodyPr/>
            <a:lstStyle/>
            <a:p>
              <a:endParaRPr lang="en-AU" sz="1200"/>
            </a:p>
          </p:txBody>
        </p:sp>
        <p:sp>
          <p:nvSpPr>
            <p:cNvPr id="13" name="TextBox 13"/>
            <p:cNvSpPr txBox="1"/>
            <p:nvPr/>
          </p:nvSpPr>
          <p:spPr>
            <a:xfrm>
              <a:off x="0" y="-47625"/>
              <a:ext cx="1715267" cy="1028388"/>
            </a:xfrm>
            <a:prstGeom prst="rect">
              <a:avLst/>
            </a:prstGeom>
          </p:spPr>
          <p:txBody>
            <a:bodyPr lIns="33867" tIns="33867" rIns="33867" bIns="33867" rtlCol="0" anchor="ctr"/>
            <a:lstStyle/>
            <a:p>
              <a:pPr algn="ctr">
                <a:lnSpc>
                  <a:spcPts val="2799"/>
                </a:lnSpc>
              </a:pPr>
              <a:r>
                <a:rPr lang="en-US" sz="1999" b="1" i="1" dirty="0">
                  <a:solidFill>
                    <a:srgbClr val="000000"/>
                  </a:solidFill>
                  <a:latin typeface="Canva Sans Bold Italics"/>
                  <a:ea typeface="Canva Sans Bold Italics"/>
                  <a:cs typeface="Canva Sans Bold Italics"/>
                  <a:sym typeface="Canva Sans Bold Italics"/>
                </a:rPr>
                <a:t>Public &amp; Advocacy Groups</a:t>
              </a:r>
            </a:p>
            <a:p>
              <a:pPr algn="ctr">
                <a:lnSpc>
                  <a:spcPts val="1773"/>
                </a:lnSpc>
              </a:pPr>
              <a:endParaRPr lang="en-US" sz="1999" b="1" i="1" dirty="0">
                <a:solidFill>
                  <a:srgbClr val="000000"/>
                </a:solidFill>
                <a:latin typeface="Canva Sans Bold Italics"/>
                <a:ea typeface="Canva Sans Bold Italics"/>
                <a:cs typeface="Canva Sans Bold Italics"/>
                <a:sym typeface="Canva Sans Bold Italics"/>
              </a:endParaRPr>
            </a:p>
            <a:p>
              <a:pPr algn="ctr">
                <a:lnSpc>
                  <a:spcPts val="1959"/>
                </a:lnSpc>
              </a:pPr>
              <a:r>
                <a:rPr lang="en-US" sz="1399" dirty="0">
                  <a:solidFill>
                    <a:srgbClr val="000000"/>
                  </a:solidFill>
                  <a:latin typeface="Canva Sans"/>
                  <a:ea typeface="Canva Sans"/>
                  <a:cs typeface="Canva Sans"/>
                  <a:sym typeface="Canva Sans"/>
                </a:rPr>
                <a:t>Promote respectful, fact-based advocacy to drive constructive discourse.</a:t>
              </a:r>
            </a:p>
            <a:p>
              <a:pPr algn="ctr">
                <a:lnSpc>
                  <a:spcPts val="1959"/>
                </a:lnSpc>
              </a:pPr>
              <a:endParaRPr lang="en-US" sz="1399" dirty="0">
                <a:solidFill>
                  <a:srgbClr val="000000"/>
                </a:solidFill>
                <a:latin typeface="Canva Sans"/>
                <a:ea typeface="Canva Sans"/>
                <a:cs typeface="Canva Sans"/>
                <a:sym typeface="Canva Sans"/>
              </a:endParaRPr>
            </a:p>
            <a:p>
              <a:pPr algn="ctr">
                <a:lnSpc>
                  <a:spcPts val="1959"/>
                </a:lnSpc>
              </a:pPr>
              <a:r>
                <a:rPr lang="en-US" sz="1399" dirty="0">
                  <a:solidFill>
                    <a:srgbClr val="000000"/>
                  </a:solidFill>
                  <a:latin typeface="Canva Sans"/>
                  <a:ea typeface="Canva Sans"/>
                  <a:cs typeface="Canva Sans"/>
                  <a:sym typeface="Canva Sans"/>
                </a:rPr>
                <a:t>Use petitions and FOI (Freedom of Information) tools to demand transparency and justice.</a:t>
              </a:r>
            </a:p>
            <a:p>
              <a:pPr algn="ctr">
                <a:lnSpc>
                  <a:spcPts val="1959"/>
                </a:lnSpc>
              </a:pPr>
              <a:endParaRPr lang="en-US" sz="1399" dirty="0">
                <a:solidFill>
                  <a:srgbClr val="000000"/>
                </a:solidFill>
                <a:latin typeface="Canva Sans"/>
                <a:ea typeface="Canva Sans"/>
                <a:cs typeface="Canva Sans"/>
                <a:sym typeface="Canva Sans"/>
              </a:endParaRPr>
            </a:p>
          </p:txBody>
        </p:sp>
      </p:grpSp>
      <p:sp>
        <p:nvSpPr>
          <p:cNvPr id="14" name="TextBox 14"/>
          <p:cNvSpPr txBox="1"/>
          <p:nvPr/>
        </p:nvSpPr>
        <p:spPr>
          <a:xfrm>
            <a:off x="133488" y="9144"/>
            <a:ext cx="6742800" cy="584968"/>
          </a:xfrm>
          <a:prstGeom prst="rect">
            <a:avLst/>
          </a:prstGeom>
        </p:spPr>
        <p:txBody>
          <a:bodyPr wrap="square" lIns="0" tIns="0" rIns="0" bIns="0" rtlCol="0" anchor="t">
            <a:spAutoFit/>
          </a:bodyPr>
          <a:lstStyle/>
          <a:p>
            <a:pPr algn="ctr">
              <a:lnSpc>
                <a:spcPts val="4853"/>
              </a:lnSpc>
            </a:pPr>
            <a:r>
              <a:rPr lang="en-US" sz="3200" b="1" dirty="0">
                <a:latin typeface="+mj-lt"/>
                <a:ea typeface="+mj-ea"/>
                <a:cs typeface="+mj-cs"/>
                <a:sym typeface="Canva Sans Bold"/>
              </a:rPr>
              <a:t>What Should Be Done Next?</a:t>
            </a:r>
          </a:p>
        </p:txBody>
      </p:sp>
      <p:sp>
        <p:nvSpPr>
          <p:cNvPr id="15" name="TextBox 14">
            <a:extLst>
              <a:ext uri="{FF2B5EF4-FFF2-40B4-BE49-F238E27FC236}">
                <a16:creationId xmlns:a16="http://schemas.microsoft.com/office/drawing/2014/main" id="{FD8D47CD-DB9E-E33D-E0D8-E79C56447302}"/>
              </a:ext>
            </a:extLst>
          </p:cNvPr>
          <p:cNvSpPr txBox="1"/>
          <p:nvPr/>
        </p:nvSpPr>
        <p:spPr>
          <a:xfrm>
            <a:off x="10204704" y="0"/>
            <a:ext cx="1987296" cy="369332"/>
          </a:xfrm>
          <a:prstGeom prst="rect">
            <a:avLst/>
          </a:prstGeom>
          <a:solidFill>
            <a:schemeClr val="accent3">
              <a:lumMod val="20000"/>
              <a:lumOff val="80000"/>
            </a:schemeClr>
          </a:solidFill>
        </p:spPr>
        <p:txBody>
          <a:bodyPr wrap="square" rtlCol="0">
            <a:spAutoFit/>
          </a:bodyPr>
          <a:lstStyle/>
          <a:p>
            <a:r>
              <a:rPr lang="en-AU" sz="1800" u="none" strike="noStrike" dirty="0">
                <a:effectLst/>
              </a:rPr>
              <a:t>Justice &amp; Peace</a:t>
            </a:r>
            <a:endParaRPr lang="en-AU"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F83F8F-CA61-92CB-92CF-FB70F7C9536C}"/>
              </a:ext>
            </a:extLst>
          </p:cNvPr>
          <p:cNvSpPr txBox="1"/>
          <p:nvPr/>
        </p:nvSpPr>
        <p:spPr>
          <a:xfrm>
            <a:off x="1032387" y="131516"/>
            <a:ext cx="10127226" cy="584775"/>
          </a:xfrm>
          <a:prstGeom prst="rect">
            <a:avLst/>
          </a:prstGeom>
          <a:noFill/>
        </p:spPr>
        <p:txBody>
          <a:bodyPr wrap="square" rtlCol="0">
            <a:spAutoFit/>
          </a:bodyPr>
          <a:lstStyle/>
          <a:p>
            <a:r>
              <a:rPr lang="en-US" sz="3200" b="1" dirty="0">
                <a:latin typeface="+mj-lt"/>
              </a:rPr>
              <a:t>Cross-SDG insights…</a:t>
            </a:r>
          </a:p>
        </p:txBody>
      </p:sp>
      <p:sp>
        <p:nvSpPr>
          <p:cNvPr id="4" name="TextBox 3">
            <a:extLst>
              <a:ext uri="{FF2B5EF4-FFF2-40B4-BE49-F238E27FC236}">
                <a16:creationId xmlns:a16="http://schemas.microsoft.com/office/drawing/2014/main" id="{DC947645-B250-C045-1C4E-0831A689714A}"/>
              </a:ext>
            </a:extLst>
          </p:cNvPr>
          <p:cNvSpPr txBox="1"/>
          <p:nvPr/>
        </p:nvSpPr>
        <p:spPr>
          <a:xfrm>
            <a:off x="5383161" y="2756729"/>
            <a:ext cx="6808839" cy="584775"/>
          </a:xfrm>
          <a:prstGeom prst="rect">
            <a:avLst/>
          </a:prstGeom>
          <a:noFill/>
        </p:spPr>
        <p:txBody>
          <a:bodyPr wrap="square" rtlCol="0">
            <a:spAutoFit/>
          </a:bodyPr>
          <a:lstStyle/>
          <a:p>
            <a:r>
              <a:rPr lang="en-US" sz="3200" b="1" dirty="0">
                <a:latin typeface="+mj-lt"/>
              </a:rPr>
              <a:t>… and final policy recommendations</a:t>
            </a:r>
          </a:p>
        </p:txBody>
      </p:sp>
      <p:graphicFrame>
        <p:nvGraphicFramePr>
          <p:cNvPr id="10" name="TextBox 2">
            <a:extLst>
              <a:ext uri="{FF2B5EF4-FFF2-40B4-BE49-F238E27FC236}">
                <a16:creationId xmlns:a16="http://schemas.microsoft.com/office/drawing/2014/main" id="{6F80E8E8-9FD5-44B2-E746-D4EF1A720AF2}"/>
              </a:ext>
            </a:extLst>
          </p:cNvPr>
          <p:cNvGraphicFramePr/>
          <p:nvPr>
            <p:extLst>
              <p:ext uri="{D42A27DB-BD31-4B8C-83A1-F6EECF244321}">
                <p14:modId xmlns:p14="http://schemas.microsoft.com/office/powerpoint/2010/main" val="1268252657"/>
              </p:ext>
            </p:extLst>
          </p:nvPr>
        </p:nvGraphicFramePr>
        <p:xfrm>
          <a:off x="1047134" y="859347"/>
          <a:ext cx="10255045"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BE707813-F665-DC9F-2A45-70B5E59C4230}"/>
              </a:ext>
            </a:extLst>
          </p:cNvPr>
          <p:cNvGraphicFramePr/>
          <p:nvPr>
            <p:extLst>
              <p:ext uri="{D42A27DB-BD31-4B8C-83A1-F6EECF244321}">
                <p14:modId xmlns:p14="http://schemas.microsoft.com/office/powerpoint/2010/main" val="1167727310"/>
              </p:ext>
            </p:extLst>
          </p:nvPr>
        </p:nvGraphicFramePr>
        <p:xfrm>
          <a:off x="2202426" y="3341504"/>
          <a:ext cx="7787148" cy="33849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5145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4F12EF-9BCF-8F78-D1C7-3A36146D8538}"/>
              </a:ext>
            </a:extLst>
          </p:cNvPr>
          <p:cNvSpPr txBox="1"/>
          <p:nvPr/>
        </p:nvSpPr>
        <p:spPr>
          <a:xfrm>
            <a:off x="876693" y="741391"/>
            <a:ext cx="3455821"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kern="1200" dirty="0">
                <a:solidFill>
                  <a:schemeClr val="tx1"/>
                </a:solidFill>
                <a:latin typeface="+mj-lt"/>
                <a:ea typeface="+mj-ea"/>
                <a:cs typeface="+mj-cs"/>
              </a:rPr>
              <a:t>Using AI to Decode Public Voices on Global SDGs</a:t>
            </a:r>
          </a:p>
        </p:txBody>
      </p:sp>
      <p:sp>
        <p:nvSpPr>
          <p:cNvPr id="6" name="TextBox 5">
            <a:extLst>
              <a:ext uri="{FF2B5EF4-FFF2-40B4-BE49-F238E27FC236}">
                <a16:creationId xmlns:a16="http://schemas.microsoft.com/office/drawing/2014/main" id="{1C27219A-B2BF-DA5A-007C-060219E8975E}"/>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A real-world analysis of 5 SDG areas using live Twitter data.</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Applied NLP &amp; AI to uncover what people say, feel, and want.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Aimed at helping decision-makers shape more responsive, inclusive policies</a:t>
            </a:r>
          </a:p>
        </p:txBody>
      </p:sp>
      <p:pic>
        <p:nvPicPr>
          <p:cNvPr id="10" name="Picture 9" descr="A map of the world with social media icons&#10;&#10;AI-generated content may be incorrect.">
            <a:extLst>
              <a:ext uri="{FF2B5EF4-FFF2-40B4-BE49-F238E27FC236}">
                <a16:creationId xmlns:a16="http://schemas.microsoft.com/office/drawing/2014/main" id="{4A876124-46D9-5046-561A-3D92D9ACD56D}"/>
              </a:ext>
            </a:extLst>
          </p:cNvPr>
          <p:cNvPicPr>
            <a:picLocks noChangeAspect="1"/>
          </p:cNvPicPr>
          <p:nvPr/>
        </p:nvPicPr>
        <p:blipFill>
          <a:blip r:embed="rId2"/>
          <a:srcRect l="244" r="-1" b="-1"/>
          <a:stretch/>
        </p:blipFill>
        <p:spPr>
          <a:xfrm>
            <a:off x="4987672" y="1167898"/>
            <a:ext cx="6389346" cy="4531513"/>
          </a:xfrm>
          <a:prstGeom prst="rect">
            <a:avLst/>
          </a:prstGeom>
        </p:spPr>
      </p:pic>
      <p:grpSp>
        <p:nvGrpSpPr>
          <p:cNvPr id="26" name="Group 25">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3" name="Rectangle 2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0746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AA4B9-EBCE-6B34-D905-99323BDF243D}"/>
              </a:ext>
            </a:extLst>
          </p:cNvPr>
          <p:cNvSpPr txBox="1"/>
          <p:nvPr/>
        </p:nvSpPr>
        <p:spPr>
          <a:xfrm>
            <a:off x="377190" y="802886"/>
            <a:ext cx="10229850" cy="1077218"/>
          </a:xfrm>
          <a:prstGeom prst="rect">
            <a:avLst/>
          </a:prstGeom>
          <a:noFill/>
        </p:spPr>
        <p:txBody>
          <a:bodyPr wrap="square">
            <a:spAutoFit/>
          </a:bodyPr>
          <a:lstStyle/>
          <a:p>
            <a:r>
              <a:rPr lang="en-GB" sz="3200" b="1" dirty="0">
                <a:latin typeface="+mj-lt"/>
                <a:ea typeface="+mj-ea"/>
                <a:cs typeface="+mj-cs"/>
              </a:rPr>
              <a:t>Meet the Team – Data-Driven Storytelling Across Five SDGs</a:t>
            </a:r>
            <a:endParaRPr lang="en-AU" sz="3200" b="1" dirty="0">
              <a:latin typeface="+mj-lt"/>
              <a:ea typeface="+mj-ea"/>
              <a:cs typeface="+mj-cs"/>
            </a:endParaRPr>
          </a:p>
        </p:txBody>
      </p:sp>
      <p:graphicFrame>
        <p:nvGraphicFramePr>
          <p:cNvPr id="4" name="Table 3">
            <a:extLst>
              <a:ext uri="{FF2B5EF4-FFF2-40B4-BE49-F238E27FC236}">
                <a16:creationId xmlns:a16="http://schemas.microsoft.com/office/drawing/2014/main" id="{6AC3571F-558B-9A40-3EA4-874AF09F8112}"/>
              </a:ext>
            </a:extLst>
          </p:cNvPr>
          <p:cNvGraphicFramePr>
            <a:graphicFrameLocks noGrp="1"/>
          </p:cNvGraphicFramePr>
          <p:nvPr>
            <p:extLst>
              <p:ext uri="{D42A27DB-BD31-4B8C-83A1-F6EECF244321}">
                <p14:modId xmlns:p14="http://schemas.microsoft.com/office/powerpoint/2010/main" val="637691444"/>
              </p:ext>
            </p:extLst>
          </p:nvPr>
        </p:nvGraphicFramePr>
        <p:xfrm>
          <a:off x="713232" y="2032000"/>
          <a:ext cx="9646920" cy="3600702"/>
        </p:xfrm>
        <a:graphic>
          <a:graphicData uri="http://schemas.openxmlformats.org/drawingml/2006/table">
            <a:tbl>
              <a:tblPr>
                <a:tableStyleId>{3B4B98B0-60AC-42C2-AFA5-B58CD77FA1E5}</a:tableStyleId>
              </a:tblPr>
              <a:tblGrid>
                <a:gridCol w="1746425">
                  <a:extLst>
                    <a:ext uri="{9D8B030D-6E8A-4147-A177-3AD203B41FA5}">
                      <a16:colId xmlns:a16="http://schemas.microsoft.com/office/drawing/2014/main" val="3627513479"/>
                    </a:ext>
                  </a:extLst>
                </a:gridCol>
                <a:gridCol w="3631456">
                  <a:extLst>
                    <a:ext uri="{9D8B030D-6E8A-4147-A177-3AD203B41FA5}">
                      <a16:colId xmlns:a16="http://schemas.microsoft.com/office/drawing/2014/main" val="4242850668"/>
                    </a:ext>
                  </a:extLst>
                </a:gridCol>
                <a:gridCol w="4269039">
                  <a:extLst>
                    <a:ext uri="{9D8B030D-6E8A-4147-A177-3AD203B41FA5}">
                      <a16:colId xmlns:a16="http://schemas.microsoft.com/office/drawing/2014/main" val="610882678"/>
                    </a:ext>
                  </a:extLst>
                </a:gridCol>
              </a:tblGrid>
              <a:tr h="567502">
                <a:tc>
                  <a:txBody>
                    <a:bodyPr/>
                    <a:lstStyle/>
                    <a:p>
                      <a:pPr algn="l" fontAlgn="ctr"/>
                      <a:r>
                        <a:rPr lang="en-AU" sz="1200" b="1" u="none" strike="noStrike" dirty="0">
                          <a:effectLst/>
                        </a:rPr>
                        <a:t>Team Member</a:t>
                      </a:r>
                      <a:endParaRPr lang="en-AU" sz="12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b="1" u="none" strike="noStrike" dirty="0">
                          <a:effectLst/>
                        </a:rPr>
                        <a:t>SDG Focus</a:t>
                      </a:r>
                      <a:endParaRPr lang="en-AU" sz="12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b="1" u="none" strike="noStrike" dirty="0">
                          <a:effectLst/>
                        </a:rPr>
                        <a:t>Theme</a:t>
                      </a:r>
                      <a:endParaRPr lang="en-AU" sz="1200" b="1"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9518906"/>
                  </a:ext>
                </a:extLst>
              </a:tr>
              <a:tr h="606640">
                <a:tc>
                  <a:txBody>
                    <a:bodyPr/>
                    <a:lstStyle/>
                    <a:p>
                      <a:pPr algn="l" fontAlgn="ctr"/>
                      <a:r>
                        <a:rPr lang="en-AU" sz="1200" u="none" strike="noStrike" dirty="0">
                          <a:effectLst/>
                        </a:rPr>
                        <a:t>Shehan</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SDG4 – Quality Education</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Equity, Digital Learning</a:t>
                      </a:r>
                      <a:endParaRPr lang="en-AU" sz="12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612957762"/>
                  </a:ext>
                </a:extLst>
              </a:tr>
              <a:tr h="606640">
                <a:tc>
                  <a:txBody>
                    <a:bodyPr/>
                    <a:lstStyle/>
                    <a:p>
                      <a:pPr algn="l" fontAlgn="ctr"/>
                      <a:r>
                        <a:rPr lang="en-AU" sz="1200" u="none" strike="noStrike" dirty="0">
                          <a:effectLst/>
                        </a:rPr>
                        <a:t>Sanidu</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SDG1 – No Poverty</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Basic Needs, Support Systems</a:t>
                      </a:r>
                      <a:endParaRPr lang="en-AU" sz="12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75983009"/>
                  </a:ext>
                </a:extLst>
              </a:tr>
              <a:tr h="606640">
                <a:tc>
                  <a:txBody>
                    <a:bodyPr/>
                    <a:lstStyle/>
                    <a:p>
                      <a:pPr algn="l" fontAlgn="ctr"/>
                      <a:r>
                        <a:rPr lang="en-AU" sz="1200" u="none" strike="noStrike" dirty="0">
                          <a:effectLst/>
                        </a:rPr>
                        <a:t>Qui</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SDG5 – Gender Equality</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Rights, Safety, Representation</a:t>
                      </a:r>
                      <a:endParaRPr lang="en-AU" sz="12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18939830"/>
                  </a:ext>
                </a:extLst>
              </a:tr>
              <a:tr h="606640">
                <a:tc>
                  <a:txBody>
                    <a:bodyPr/>
                    <a:lstStyle/>
                    <a:p>
                      <a:pPr algn="l" fontAlgn="ctr"/>
                      <a:r>
                        <a:rPr lang="en-AU" sz="1200" u="none" strike="noStrike" dirty="0">
                          <a:effectLst/>
                        </a:rPr>
                        <a:t>Jackie</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SDG12 – Consumption</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Sustainability, Waste</a:t>
                      </a:r>
                      <a:endParaRPr lang="en-AU" sz="12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560098746"/>
                  </a:ext>
                </a:extLst>
              </a:tr>
              <a:tr h="606640">
                <a:tc>
                  <a:txBody>
                    <a:bodyPr/>
                    <a:lstStyle/>
                    <a:p>
                      <a:pPr algn="l" fontAlgn="ctr"/>
                      <a:r>
                        <a:rPr lang="en-AU" sz="1200" u="none" strike="noStrike" dirty="0">
                          <a:effectLst/>
                        </a:rPr>
                        <a:t>Alvin</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SDG16 – Justice &amp; Peace</a:t>
                      </a:r>
                      <a:endParaRPr lang="en-AU" sz="12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r>
                        <a:rPr lang="en-AU" sz="1200" u="none" strike="noStrike" dirty="0">
                          <a:effectLst/>
                        </a:rPr>
                        <a:t>Institutions, Trust, Policy</a:t>
                      </a:r>
                      <a:endParaRPr lang="en-AU" sz="12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901701339"/>
                  </a:ext>
                </a:extLst>
              </a:tr>
            </a:tbl>
          </a:graphicData>
        </a:graphic>
      </p:graphicFrame>
    </p:spTree>
    <p:extLst>
      <p:ext uri="{BB962C8B-B14F-4D97-AF65-F5344CB8AC3E}">
        <p14:creationId xmlns:p14="http://schemas.microsoft.com/office/powerpoint/2010/main" val="1325040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1A101B-4B32-DAC1-7DC5-CA0830177902}"/>
              </a:ext>
            </a:extLst>
          </p:cNvPr>
          <p:cNvSpPr txBox="1"/>
          <p:nvPr/>
        </p:nvSpPr>
        <p:spPr>
          <a:xfrm>
            <a:off x="380705" y="482663"/>
            <a:ext cx="6197346" cy="1569660"/>
          </a:xfrm>
          <a:prstGeom prst="rect">
            <a:avLst/>
          </a:prstGeom>
          <a:noFill/>
        </p:spPr>
        <p:txBody>
          <a:bodyPr wrap="square">
            <a:spAutoFit/>
          </a:bodyPr>
          <a:lstStyle/>
          <a:p>
            <a:r>
              <a:rPr lang="en-GB" sz="3200" b="1" dirty="0">
                <a:latin typeface="+mj-lt"/>
                <a:ea typeface="+mj-ea"/>
                <a:cs typeface="+mj-cs"/>
              </a:rPr>
              <a:t>The World Is Demanding Free, Future-Ready Education — Loudly and Timely</a:t>
            </a:r>
            <a:endParaRPr lang="en-AU" sz="3200" b="1" dirty="0">
              <a:latin typeface="+mj-lt"/>
              <a:ea typeface="+mj-ea"/>
              <a:cs typeface="+mj-cs"/>
            </a:endParaRPr>
          </a:p>
        </p:txBody>
      </p:sp>
      <p:sp>
        <p:nvSpPr>
          <p:cNvPr id="5" name="TextBox 4">
            <a:extLst>
              <a:ext uri="{FF2B5EF4-FFF2-40B4-BE49-F238E27FC236}">
                <a16:creationId xmlns:a16="http://schemas.microsoft.com/office/drawing/2014/main" id="{CD3B4113-0A13-0333-2273-10A135692258}"/>
              </a:ext>
            </a:extLst>
          </p:cNvPr>
          <p:cNvSpPr txBox="1"/>
          <p:nvPr/>
        </p:nvSpPr>
        <p:spPr>
          <a:xfrm>
            <a:off x="380705" y="2594878"/>
            <a:ext cx="6094476" cy="2031325"/>
          </a:xfrm>
          <a:prstGeom prst="rect">
            <a:avLst/>
          </a:prstGeom>
          <a:noFill/>
        </p:spPr>
        <p:txBody>
          <a:bodyPr wrap="square">
            <a:spAutoFit/>
          </a:bodyPr>
          <a:lstStyle/>
          <a:p>
            <a:pPr marL="285750" indent="-285750" algn="just">
              <a:buFont typeface="Arial" panose="020B0604020202020204" pitchFamily="34" charset="0"/>
              <a:buChar char="•"/>
            </a:pPr>
            <a:r>
              <a:rPr lang="en-GB" dirty="0"/>
              <a:t>“Free education”, “vocational training” lead trends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Public demands career-aligned learning access</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April 2025: peak in tweet volume</a:t>
            </a:r>
          </a:p>
          <a:p>
            <a:pPr marL="285750" indent="-285750" algn="just">
              <a:buFont typeface="Arial" panose="020B0604020202020204" pitchFamily="34" charset="0"/>
              <a:buChar char="•"/>
            </a:pPr>
            <a:endParaRPr lang="en-GB" dirty="0"/>
          </a:p>
          <a:p>
            <a:pPr marL="285750" indent="-285750" algn="just">
              <a:buFont typeface="Arial" panose="020B0604020202020204" pitchFamily="34" charset="0"/>
              <a:buChar char="•"/>
            </a:pPr>
            <a:r>
              <a:rPr lang="en-GB" dirty="0"/>
              <a:t>Spike aligns with UNESCO education campaign</a:t>
            </a:r>
            <a:endParaRPr lang="en-AU" dirty="0"/>
          </a:p>
        </p:txBody>
      </p:sp>
      <p:pic>
        <p:nvPicPr>
          <p:cNvPr id="6" name="Picture 5" descr="A screen shot of a graph&#10;&#10;AI-generated content may be incorrect.">
            <a:extLst>
              <a:ext uri="{FF2B5EF4-FFF2-40B4-BE49-F238E27FC236}">
                <a16:creationId xmlns:a16="http://schemas.microsoft.com/office/drawing/2014/main" id="{6DBEA7F7-4A83-9974-6BFB-F4D471158E5F}"/>
              </a:ext>
            </a:extLst>
          </p:cNvPr>
          <p:cNvPicPr>
            <a:picLocks noChangeAspect="1"/>
          </p:cNvPicPr>
          <p:nvPr/>
        </p:nvPicPr>
        <p:blipFill>
          <a:blip r:embed="rId2"/>
          <a:stretch>
            <a:fillRect/>
          </a:stretch>
        </p:blipFill>
        <p:spPr>
          <a:xfrm>
            <a:off x="6202619" y="560229"/>
            <a:ext cx="5705684" cy="2795784"/>
          </a:xfrm>
          <a:prstGeom prst="rect">
            <a:avLst/>
          </a:prstGeom>
          <a:ln>
            <a:solidFill>
              <a:schemeClr val="tx1"/>
            </a:solidFill>
          </a:ln>
        </p:spPr>
      </p:pic>
      <p:pic>
        <p:nvPicPr>
          <p:cNvPr id="7" name="Picture 6" descr="A graph with a line going up&#10;&#10;AI-generated content may be incorrect.">
            <a:extLst>
              <a:ext uri="{FF2B5EF4-FFF2-40B4-BE49-F238E27FC236}">
                <a16:creationId xmlns:a16="http://schemas.microsoft.com/office/drawing/2014/main" id="{4B20243D-F6B8-36F7-1030-649F4B787337}"/>
              </a:ext>
            </a:extLst>
          </p:cNvPr>
          <p:cNvPicPr>
            <a:picLocks noChangeAspect="1"/>
          </p:cNvPicPr>
          <p:nvPr/>
        </p:nvPicPr>
        <p:blipFill>
          <a:blip r:embed="rId3"/>
          <a:srcRect l="1522" r="3298" b="1"/>
          <a:stretch/>
        </p:blipFill>
        <p:spPr>
          <a:xfrm>
            <a:off x="6202619" y="3610540"/>
            <a:ext cx="5705684" cy="2892403"/>
          </a:xfrm>
          <a:prstGeom prst="rect">
            <a:avLst/>
          </a:prstGeom>
          <a:ln>
            <a:solidFill>
              <a:schemeClr val="tx1"/>
            </a:solidFill>
          </a:ln>
        </p:spPr>
      </p:pic>
      <p:sp>
        <p:nvSpPr>
          <p:cNvPr id="9" name="TextBox 8">
            <a:extLst>
              <a:ext uri="{FF2B5EF4-FFF2-40B4-BE49-F238E27FC236}">
                <a16:creationId xmlns:a16="http://schemas.microsoft.com/office/drawing/2014/main" id="{ABBD6B44-50A6-E338-1C74-7AD8E833F26D}"/>
              </a:ext>
            </a:extLst>
          </p:cNvPr>
          <p:cNvSpPr txBox="1"/>
          <p:nvPr/>
        </p:nvSpPr>
        <p:spPr>
          <a:xfrm>
            <a:off x="10204704" y="0"/>
            <a:ext cx="1987296" cy="369332"/>
          </a:xfrm>
          <a:prstGeom prst="rect">
            <a:avLst/>
          </a:prstGeom>
          <a:solidFill>
            <a:schemeClr val="tx2">
              <a:lumMod val="10000"/>
              <a:lumOff val="90000"/>
            </a:schemeClr>
          </a:solidFill>
        </p:spPr>
        <p:txBody>
          <a:bodyPr wrap="square" rtlCol="0">
            <a:spAutoFit/>
          </a:bodyPr>
          <a:lstStyle/>
          <a:p>
            <a:r>
              <a:rPr lang="en-AU" dirty="0"/>
              <a:t>Quality Education</a:t>
            </a:r>
          </a:p>
        </p:txBody>
      </p:sp>
    </p:spTree>
    <p:extLst>
      <p:ext uri="{BB962C8B-B14F-4D97-AF65-F5344CB8AC3E}">
        <p14:creationId xmlns:p14="http://schemas.microsoft.com/office/powerpoint/2010/main" val="348156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Slide Background">
            <a:extLst>
              <a:ext uri="{FF2B5EF4-FFF2-40B4-BE49-F238E27FC236}">
                <a16:creationId xmlns:a16="http://schemas.microsoft.com/office/drawing/2014/main" id="{F29C4816-CB21-420B-9EB4-9E5671387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9" name="Rectangle 38">
            <a:extLst>
              <a:ext uri="{FF2B5EF4-FFF2-40B4-BE49-F238E27FC236}">
                <a16:creationId xmlns:a16="http://schemas.microsoft.com/office/drawing/2014/main" id="{222EFA8E-2E7E-B7BB-916A-EA498C80A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99"/>
            <a:ext cx="12191999" cy="3420701"/>
          </a:xfrm>
          <a:prstGeom prst="rect">
            <a:avLst/>
          </a:prstGeom>
          <a:ln>
            <a:noFill/>
          </a:ln>
          <a:effectLst>
            <a:outerShdw blurRad="317500" dist="76200" dir="5460000" sx="95000" sy="95000" algn="t"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9BA517-8BFC-DB22-5C9A-08B4FF8BACB6}"/>
              </a:ext>
            </a:extLst>
          </p:cNvPr>
          <p:cNvSpPr txBox="1"/>
          <p:nvPr/>
        </p:nvSpPr>
        <p:spPr>
          <a:xfrm>
            <a:off x="761801" y="520578"/>
            <a:ext cx="4960700" cy="239614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dirty="0">
                <a:latin typeface="+mj-lt"/>
                <a:ea typeface="+mj-ea"/>
                <a:cs typeface="+mj-cs"/>
              </a:rPr>
              <a:t>Public Hope Is Rising — But So Is Anger. Are We Listening?</a:t>
            </a:r>
          </a:p>
        </p:txBody>
      </p:sp>
      <p:pic>
        <p:nvPicPr>
          <p:cNvPr id="8" name="Picture 7">
            <a:extLst>
              <a:ext uri="{FF2B5EF4-FFF2-40B4-BE49-F238E27FC236}">
                <a16:creationId xmlns:a16="http://schemas.microsoft.com/office/drawing/2014/main" id="{AB5C1B46-5931-06ED-6161-C5E68E24C275}"/>
              </a:ext>
            </a:extLst>
          </p:cNvPr>
          <p:cNvPicPr>
            <a:picLocks noChangeAspect="1"/>
          </p:cNvPicPr>
          <p:nvPr/>
        </p:nvPicPr>
        <p:blipFill>
          <a:blip r:embed="rId2"/>
          <a:stretch>
            <a:fillRect/>
          </a:stretch>
        </p:blipFill>
        <p:spPr>
          <a:xfrm>
            <a:off x="6773481" y="408389"/>
            <a:ext cx="4367537" cy="2620521"/>
          </a:xfrm>
          <a:prstGeom prst="rect">
            <a:avLst/>
          </a:prstGeom>
        </p:spPr>
      </p:pic>
      <p:sp>
        <p:nvSpPr>
          <p:cNvPr id="5" name="TextBox 4">
            <a:extLst>
              <a:ext uri="{FF2B5EF4-FFF2-40B4-BE49-F238E27FC236}">
                <a16:creationId xmlns:a16="http://schemas.microsoft.com/office/drawing/2014/main" id="{7EF33319-05F4-CB05-8094-54853B38AF9A}"/>
              </a:ext>
            </a:extLst>
          </p:cNvPr>
          <p:cNvSpPr txBox="1"/>
          <p:nvPr/>
        </p:nvSpPr>
        <p:spPr>
          <a:xfrm>
            <a:off x="761802" y="3841089"/>
            <a:ext cx="4960700" cy="250840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Positive sentiment spikes in April 2025.</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Joy and hope lead emotional tone.</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Anger, sadness tied to key issues.</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Highlights need for inclusive policy shift</a:t>
            </a:r>
          </a:p>
        </p:txBody>
      </p:sp>
      <p:pic>
        <p:nvPicPr>
          <p:cNvPr id="6" name="Picture 5" descr="A graph with a red line&#10;&#10;AI-generated content may be incorrect.">
            <a:extLst>
              <a:ext uri="{FF2B5EF4-FFF2-40B4-BE49-F238E27FC236}">
                <a16:creationId xmlns:a16="http://schemas.microsoft.com/office/drawing/2014/main" id="{FA36A131-0647-5E35-83F6-805D373CBC3E}"/>
              </a:ext>
            </a:extLst>
          </p:cNvPr>
          <p:cNvPicPr>
            <a:picLocks noChangeAspect="1"/>
          </p:cNvPicPr>
          <p:nvPr/>
        </p:nvPicPr>
        <p:blipFill>
          <a:blip r:embed="rId3"/>
          <a:srcRect b="2656"/>
          <a:stretch/>
        </p:blipFill>
        <p:spPr>
          <a:xfrm>
            <a:off x="5641520" y="3782520"/>
            <a:ext cx="6523484" cy="2667091"/>
          </a:xfrm>
          <a:prstGeom prst="rect">
            <a:avLst/>
          </a:prstGeom>
        </p:spPr>
      </p:pic>
      <p:sp>
        <p:nvSpPr>
          <p:cNvPr id="9" name="TextBox 8">
            <a:extLst>
              <a:ext uri="{FF2B5EF4-FFF2-40B4-BE49-F238E27FC236}">
                <a16:creationId xmlns:a16="http://schemas.microsoft.com/office/drawing/2014/main" id="{F4CEDC09-318E-5EC7-1350-F702491077AC}"/>
              </a:ext>
            </a:extLst>
          </p:cNvPr>
          <p:cNvSpPr txBox="1"/>
          <p:nvPr/>
        </p:nvSpPr>
        <p:spPr>
          <a:xfrm>
            <a:off x="10204704" y="0"/>
            <a:ext cx="1987296" cy="369332"/>
          </a:xfrm>
          <a:prstGeom prst="rect">
            <a:avLst/>
          </a:prstGeom>
          <a:solidFill>
            <a:schemeClr val="tx2">
              <a:lumMod val="10000"/>
              <a:lumOff val="90000"/>
            </a:schemeClr>
          </a:solidFill>
        </p:spPr>
        <p:txBody>
          <a:bodyPr wrap="square" rtlCol="0">
            <a:spAutoFit/>
          </a:bodyPr>
          <a:lstStyle/>
          <a:p>
            <a:r>
              <a:rPr lang="en-AU" dirty="0"/>
              <a:t>Quality Education</a:t>
            </a:r>
          </a:p>
        </p:txBody>
      </p:sp>
    </p:spTree>
    <p:extLst>
      <p:ext uri="{BB962C8B-B14F-4D97-AF65-F5344CB8AC3E}">
        <p14:creationId xmlns:p14="http://schemas.microsoft.com/office/powerpoint/2010/main" val="79558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C42D81-477C-334E-9E2D-14B0A235B9D1}"/>
              </a:ext>
            </a:extLst>
          </p:cNvPr>
          <p:cNvSpPr txBox="1"/>
          <p:nvPr/>
        </p:nvSpPr>
        <p:spPr>
          <a:xfrm>
            <a:off x="876693" y="0"/>
            <a:ext cx="10538370" cy="1616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dirty="0">
                <a:latin typeface="+mj-lt"/>
                <a:ea typeface="+mj-ea"/>
                <a:cs typeface="+mj-cs"/>
              </a:rPr>
              <a:t>From Voices to Action: Three Ways to Deliver on SDG4 Now</a:t>
            </a:r>
          </a:p>
        </p:txBody>
      </p:sp>
      <p:sp>
        <p:nvSpPr>
          <p:cNvPr id="5" name="TextBox 4">
            <a:extLst>
              <a:ext uri="{FF2B5EF4-FFF2-40B4-BE49-F238E27FC236}">
                <a16:creationId xmlns:a16="http://schemas.microsoft.com/office/drawing/2014/main" id="{19C02267-DAB9-DC1D-9514-31DE44CDD75D}"/>
              </a:ext>
            </a:extLst>
          </p:cNvPr>
          <p:cNvSpPr txBox="1"/>
          <p:nvPr/>
        </p:nvSpPr>
        <p:spPr>
          <a:xfrm>
            <a:off x="876693" y="2281209"/>
            <a:ext cx="4597746" cy="3447832"/>
          </a:xfrm>
          <a:prstGeom prst="rect">
            <a:avLst/>
          </a:prstGeom>
        </p:spPr>
        <p:txBody>
          <a:bodyPr vert="horz" lIns="91440" tIns="45720" rIns="91440" bIns="45720" rtlCol="0" anchor="t">
            <a:normAutofit/>
          </a:bodyPr>
          <a:lstStyle/>
          <a:p>
            <a:pPr marL="114300" algn="just">
              <a:lnSpc>
                <a:spcPct val="90000"/>
              </a:lnSpc>
              <a:spcAft>
                <a:spcPts val="600"/>
              </a:spcAft>
            </a:pPr>
            <a:endParaRPr lang="en-US" sz="1400" dirty="0"/>
          </a:p>
        </p:txBody>
      </p:sp>
      <p:pic>
        <p:nvPicPr>
          <p:cNvPr id="7" name="Picture 6" descr="A few icons of a person with a computer and a cap&#10;&#10;AI-generated content may be incorrect.">
            <a:extLst>
              <a:ext uri="{FF2B5EF4-FFF2-40B4-BE49-F238E27FC236}">
                <a16:creationId xmlns:a16="http://schemas.microsoft.com/office/drawing/2014/main" id="{862B9419-4805-EF4D-48B9-68ACEB146332}"/>
              </a:ext>
            </a:extLst>
          </p:cNvPr>
          <p:cNvPicPr>
            <a:picLocks noChangeAspect="1"/>
          </p:cNvPicPr>
          <p:nvPr/>
        </p:nvPicPr>
        <p:blipFill>
          <a:blip r:embed="rId2"/>
          <a:stretch>
            <a:fillRect/>
          </a:stretch>
        </p:blipFill>
        <p:spPr>
          <a:xfrm>
            <a:off x="6096001" y="2281209"/>
            <a:ext cx="5319062" cy="3244628"/>
          </a:xfrm>
          <a:prstGeom prst="rect">
            <a:avLst/>
          </a:prstGeom>
        </p:spPr>
      </p:pic>
      <p:grpSp>
        <p:nvGrpSpPr>
          <p:cNvPr id="16" name="Group 15">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7" name="Rectangle 16">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CBB2E24-ACC1-673F-2396-F3645B11AFA1}"/>
              </a:ext>
            </a:extLst>
          </p:cNvPr>
          <p:cNvSpPr txBox="1"/>
          <p:nvPr/>
        </p:nvSpPr>
        <p:spPr>
          <a:xfrm>
            <a:off x="876693" y="2281209"/>
            <a:ext cx="6103620" cy="3139321"/>
          </a:xfrm>
          <a:prstGeom prst="rect">
            <a:avLst/>
          </a:prstGeom>
          <a:noFill/>
        </p:spPr>
        <p:txBody>
          <a:bodyPr wrap="square">
            <a:spAutoFit/>
          </a:bodyPr>
          <a:lstStyle/>
          <a:p>
            <a:pPr marL="342900" indent="-342900" algn="just">
              <a:buAutoNum type="arabicPeriod"/>
            </a:pPr>
            <a:r>
              <a:rPr lang="en-AU" dirty="0"/>
              <a:t>Boost Access</a:t>
            </a:r>
          </a:p>
          <a:p>
            <a:pPr algn="just"/>
            <a:r>
              <a:rPr lang="en-AU" dirty="0"/>
              <a:t>• Subsidize digital inclusion programs</a:t>
            </a:r>
          </a:p>
          <a:p>
            <a:pPr algn="just"/>
            <a:r>
              <a:rPr lang="en-AU" dirty="0"/>
              <a:t>• Bridge tech gaps in remote regions</a:t>
            </a:r>
          </a:p>
          <a:p>
            <a:pPr algn="just"/>
            <a:endParaRPr lang="en-AU" dirty="0"/>
          </a:p>
          <a:p>
            <a:pPr algn="just"/>
            <a:r>
              <a:rPr lang="en-AU" dirty="0"/>
              <a:t>2. Skill Up (Supports SDG4.3)</a:t>
            </a:r>
          </a:p>
          <a:p>
            <a:pPr algn="just"/>
            <a:r>
              <a:rPr lang="en-AU" dirty="0"/>
              <a:t>• Expand vocational &amp; career pathways</a:t>
            </a:r>
          </a:p>
          <a:p>
            <a:pPr algn="just"/>
            <a:r>
              <a:rPr lang="en-AU" dirty="0"/>
              <a:t>• Promote affordable tertiary education</a:t>
            </a:r>
          </a:p>
          <a:p>
            <a:pPr algn="just"/>
            <a:endParaRPr lang="en-AU" dirty="0"/>
          </a:p>
          <a:p>
            <a:pPr algn="just"/>
            <a:r>
              <a:rPr lang="en-AU" dirty="0"/>
              <a:t>3. Time Smart</a:t>
            </a:r>
          </a:p>
          <a:p>
            <a:pPr algn="just"/>
            <a:r>
              <a:rPr lang="en-AU" dirty="0"/>
              <a:t>• Track emotion trends via AI</a:t>
            </a:r>
          </a:p>
          <a:p>
            <a:pPr algn="just"/>
            <a:r>
              <a:rPr lang="en-AU" dirty="0"/>
              <a:t>• Launch reforms during peak engagement</a:t>
            </a:r>
          </a:p>
        </p:txBody>
      </p:sp>
      <p:sp>
        <p:nvSpPr>
          <p:cNvPr id="11" name="TextBox 10">
            <a:extLst>
              <a:ext uri="{FF2B5EF4-FFF2-40B4-BE49-F238E27FC236}">
                <a16:creationId xmlns:a16="http://schemas.microsoft.com/office/drawing/2014/main" id="{0D58CD36-885A-42A6-55F0-68F2D72ACB51}"/>
              </a:ext>
            </a:extLst>
          </p:cNvPr>
          <p:cNvSpPr txBox="1"/>
          <p:nvPr/>
        </p:nvSpPr>
        <p:spPr>
          <a:xfrm>
            <a:off x="10204704" y="0"/>
            <a:ext cx="1987296" cy="369332"/>
          </a:xfrm>
          <a:prstGeom prst="rect">
            <a:avLst/>
          </a:prstGeom>
          <a:solidFill>
            <a:schemeClr val="tx2">
              <a:lumMod val="10000"/>
              <a:lumOff val="90000"/>
            </a:schemeClr>
          </a:solidFill>
        </p:spPr>
        <p:txBody>
          <a:bodyPr wrap="square" rtlCol="0">
            <a:spAutoFit/>
          </a:bodyPr>
          <a:lstStyle/>
          <a:p>
            <a:r>
              <a:rPr lang="en-AU" dirty="0"/>
              <a:t>Quality Education</a:t>
            </a:r>
          </a:p>
        </p:txBody>
      </p:sp>
    </p:spTree>
    <p:extLst>
      <p:ext uri="{BB962C8B-B14F-4D97-AF65-F5344CB8AC3E}">
        <p14:creationId xmlns:p14="http://schemas.microsoft.com/office/powerpoint/2010/main" val="270899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732" y="1435721"/>
            <a:ext cx="7439049" cy="4640107"/>
          </a:xfrm>
          <a:custGeom>
            <a:avLst/>
            <a:gdLst/>
            <a:ahLst/>
            <a:cxnLst/>
            <a:rect l="l" t="t" r="r" b="b"/>
            <a:pathLst>
              <a:path w="11158573" h="6960160">
                <a:moveTo>
                  <a:pt x="0" y="0"/>
                </a:moveTo>
                <a:lnTo>
                  <a:pt x="11158573" y="0"/>
                </a:lnTo>
                <a:lnTo>
                  <a:pt x="11158573" y="6960160"/>
                </a:lnTo>
                <a:lnTo>
                  <a:pt x="0" y="6960160"/>
                </a:lnTo>
                <a:lnTo>
                  <a:pt x="0" y="0"/>
                </a:lnTo>
                <a:close/>
              </a:path>
            </a:pathLst>
          </a:custGeom>
          <a:blipFill>
            <a:blip r:embed="rId2"/>
            <a:stretch>
              <a:fillRect/>
            </a:stretch>
          </a:blipFill>
        </p:spPr>
        <p:txBody>
          <a:bodyPr/>
          <a:lstStyle/>
          <a:p>
            <a:endParaRPr lang="en-AU" sz="1200"/>
          </a:p>
        </p:txBody>
      </p:sp>
      <p:sp>
        <p:nvSpPr>
          <p:cNvPr id="3" name="TextBox 3"/>
          <p:cNvSpPr txBox="1"/>
          <p:nvPr/>
        </p:nvSpPr>
        <p:spPr>
          <a:xfrm>
            <a:off x="7502628" y="1480936"/>
            <a:ext cx="4504516" cy="4102598"/>
          </a:xfrm>
          <a:prstGeom prst="rect">
            <a:avLst/>
          </a:prstGeom>
        </p:spPr>
        <p:txBody>
          <a:bodyPr lIns="0" tIns="0" rIns="0" bIns="0" rtlCol="0" anchor="t">
            <a:spAutoFit/>
          </a:bodyPr>
          <a:lstStyle/>
          <a:p>
            <a:pPr marL="347766" lvl="1" indent="-173883">
              <a:lnSpc>
                <a:spcPts val="2255"/>
              </a:lnSpc>
              <a:buFont typeface="Arial"/>
              <a:buChar char="•"/>
            </a:pPr>
            <a:r>
              <a:rPr lang="en-US" sz="1611">
                <a:solidFill>
                  <a:srgbClr val="000000"/>
                </a:solidFill>
                <a:latin typeface="Canva Sans"/>
                <a:ea typeface="Canva Sans"/>
                <a:cs typeface="Canva Sans"/>
                <a:sym typeface="Canva Sans"/>
              </a:rPr>
              <a:t>Economic empowerment dominates: Terms like “gender”, “entrepreneurship”, and “inclusivity” show strong focus on women’s financial inclusion and leadership.</a:t>
            </a:r>
          </a:p>
          <a:p>
            <a:pPr>
              <a:lnSpc>
                <a:spcPts val="2255"/>
              </a:lnSpc>
            </a:pPr>
            <a:endParaRPr lang="en-US" sz="1611">
              <a:solidFill>
                <a:srgbClr val="000000"/>
              </a:solidFill>
              <a:latin typeface="Canva Sans"/>
              <a:ea typeface="Canva Sans"/>
              <a:cs typeface="Canva Sans"/>
              <a:sym typeface="Canva Sans"/>
            </a:endParaRPr>
          </a:p>
          <a:p>
            <a:pPr marL="347766" lvl="1" indent="-173883">
              <a:lnSpc>
                <a:spcPts val="2255"/>
              </a:lnSpc>
              <a:buFont typeface="Arial"/>
              <a:buChar char="•"/>
            </a:pPr>
            <a:r>
              <a:rPr lang="en-US" sz="1611">
                <a:solidFill>
                  <a:srgbClr val="000000"/>
                </a:solidFill>
                <a:latin typeface="Canva Sans"/>
                <a:ea typeface="Canva Sans"/>
                <a:cs typeface="Canva Sans"/>
                <a:sym typeface="Canva Sans"/>
              </a:rPr>
              <a:t>Structural reform &amp; safety: Frequent words such as “policy”, “rights”, “violence” reflect public demand for institutional change and protection of women.</a:t>
            </a:r>
          </a:p>
          <a:p>
            <a:pPr>
              <a:lnSpc>
                <a:spcPts val="2255"/>
              </a:lnSpc>
            </a:pPr>
            <a:endParaRPr lang="en-US" sz="1611">
              <a:solidFill>
                <a:srgbClr val="000000"/>
              </a:solidFill>
              <a:latin typeface="Canva Sans"/>
              <a:ea typeface="Canva Sans"/>
              <a:cs typeface="Canva Sans"/>
              <a:sym typeface="Canva Sans"/>
            </a:endParaRPr>
          </a:p>
          <a:p>
            <a:pPr marL="347766" lvl="1" indent="-173883">
              <a:lnSpc>
                <a:spcPts val="2255"/>
              </a:lnSpc>
              <a:buFont typeface="Arial"/>
              <a:buChar char="•"/>
            </a:pPr>
            <a:r>
              <a:rPr lang="en-US" sz="1611">
                <a:solidFill>
                  <a:srgbClr val="000000"/>
                </a:solidFill>
                <a:latin typeface="Canva Sans"/>
                <a:ea typeface="Canva Sans"/>
                <a:cs typeface="Canva Sans"/>
                <a:sym typeface="Canva Sans"/>
              </a:rPr>
              <a:t>Event-driven engagement: Mentions of “May”, “April”, “day” hint at spikes around key global events like International Women’s Day or major gender policy announcements.</a:t>
            </a:r>
          </a:p>
        </p:txBody>
      </p:sp>
      <p:sp>
        <p:nvSpPr>
          <p:cNvPr id="4" name="TextBox 4"/>
          <p:cNvSpPr txBox="1"/>
          <p:nvPr/>
        </p:nvSpPr>
        <p:spPr>
          <a:xfrm>
            <a:off x="337057" y="433835"/>
            <a:ext cx="10347455" cy="446084"/>
          </a:xfrm>
          <a:prstGeom prst="rect">
            <a:avLst/>
          </a:prstGeom>
        </p:spPr>
        <p:txBody>
          <a:bodyPr lIns="0" tIns="0" rIns="0" bIns="0" rtlCol="0" anchor="t">
            <a:spAutoFit/>
          </a:bodyPr>
          <a:lstStyle/>
          <a:p>
            <a:pPr>
              <a:lnSpc>
                <a:spcPct val="90000"/>
              </a:lnSpc>
              <a:spcBef>
                <a:spcPct val="0"/>
              </a:spcBef>
              <a:spcAft>
                <a:spcPts val="600"/>
              </a:spcAft>
            </a:pPr>
            <a:r>
              <a:rPr lang="en-US" sz="3200" b="1" dirty="0">
                <a:latin typeface="+mj-lt"/>
                <a:ea typeface="+mj-ea"/>
                <a:cs typeface="+mj-cs"/>
                <a:sym typeface="Canva Sans Bold"/>
              </a:rPr>
              <a:t>Focus on Empowerment, Reform, and Key Events</a:t>
            </a:r>
          </a:p>
        </p:txBody>
      </p:sp>
      <p:sp>
        <p:nvSpPr>
          <p:cNvPr id="5" name="TextBox 4">
            <a:extLst>
              <a:ext uri="{FF2B5EF4-FFF2-40B4-BE49-F238E27FC236}">
                <a16:creationId xmlns:a16="http://schemas.microsoft.com/office/drawing/2014/main" id="{0180C2BD-AE32-B075-116A-65F4F3D4E573}"/>
              </a:ext>
            </a:extLst>
          </p:cNvPr>
          <p:cNvSpPr txBox="1"/>
          <p:nvPr/>
        </p:nvSpPr>
        <p:spPr>
          <a:xfrm>
            <a:off x="10204704" y="0"/>
            <a:ext cx="1987296" cy="369332"/>
          </a:xfrm>
          <a:prstGeom prst="rect">
            <a:avLst/>
          </a:prstGeom>
          <a:solidFill>
            <a:schemeClr val="accent2">
              <a:lumMod val="60000"/>
              <a:lumOff val="40000"/>
            </a:schemeClr>
          </a:solidFill>
        </p:spPr>
        <p:txBody>
          <a:bodyPr wrap="square" rtlCol="0">
            <a:spAutoFit/>
          </a:bodyPr>
          <a:lstStyle/>
          <a:p>
            <a:r>
              <a:rPr lang="en-AU" sz="1800" u="none" strike="noStrike" dirty="0">
                <a:effectLst/>
              </a:rPr>
              <a:t>Gender Equality</a:t>
            </a:r>
            <a:endParaRPr lang="en-A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800" y="1304980"/>
            <a:ext cx="4875563" cy="2437781"/>
            <a:chOff x="0" y="0"/>
            <a:chExt cx="812800" cy="406400"/>
          </a:xfrm>
        </p:grpSpPr>
        <p:sp>
          <p:nvSpPr>
            <p:cNvPr id="3" name="Freeform 3"/>
            <p:cNvSpPr/>
            <p:nvPr/>
          </p:nvSpPr>
          <p:spPr>
            <a:xfrm>
              <a:off x="0" y="0"/>
              <a:ext cx="812800" cy="406400"/>
            </a:xfrm>
            <a:custGeom>
              <a:avLst/>
              <a:gdLst/>
              <a:ahLst/>
              <a:cxnLst/>
              <a:rect l="l" t="t" r="r" b="b"/>
              <a:pathLst>
                <a:path w="812800" h="406400">
                  <a:moveTo>
                    <a:pt x="609600" y="0"/>
                  </a:moveTo>
                  <a:lnTo>
                    <a:pt x="203200" y="0"/>
                  </a:lnTo>
                  <a:lnTo>
                    <a:pt x="0" y="203200"/>
                  </a:lnTo>
                  <a:lnTo>
                    <a:pt x="203200" y="406400"/>
                  </a:lnTo>
                  <a:lnTo>
                    <a:pt x="609600" y="406400"/>
                  </a:lnTo>
                  <a:lnTo>
                    <a:pt x="812800" y="203200"/>
                  </a:lnTo>
                  <a:lnTo>
                    <a:pt x="609600" y="0"/>
                  </a:lnTo>
                  <a:close/>
                </a:path>
              </a:pathLst>
            </a:custGeom>
            <a:solidFill>
              <a:srgbClr val="C1FF72"/>
            </a:solidFill>
          </p:spPr>
          <p:txBody>
            <a:bodyPr/>
            <a:lstStyle/>
            <a:p>
              <a:endParaRPr lang="en-AU" sz="1200"/>
            </a:p>
          </p:txBody>
        </p:sp>
        <p:sp>
          <p:nvSpPr>
            <p:cNvPr id="4" name="TextBox 4"/>
            <p:cNvSpPr txBox="1"/>
            <p:nvPr/>
          </p:nvSpPr>
          <p:spPr>
            <a:xfrm>
              <a:off x="152400" y="-38100"/>
              <a:ext cx="508000" cy="444500"/>
            </a:xfrm>
            <a:prstGeom prst="rect">
              <a:avLst/>
            </a:prstGeom>
          </p:spPr>
          <p:txBody>
            <a:bodyPr lIns="33867" tIns="33867" rIns="33867" bIns="33867" rtlCol="0" anchor="ctr"/>
            <a:lstStyle/>
            <a:p>
              <a:pPr algn="ctr">
                <a:lnSpc>
                  <a:spcPts val="1773"/>
                </a:lnSpc>
              </a:pPr>
              <a:endParaRPr sz="1200"/>
            </a:p>
          </p:txBody>
        </p:sp>
      </p:grpSp>
      <p:sp>
        <p:nvSpPr>
          <p:cNvPr id="5" name="TextBox 5"/>
          <p:cNvSpPr txBox="1"/>
          <p:nvPr/>
        </p:nvSpPr>
        <p:spPr>
          <a:xfrm>
            <a:off x="488694" y="73318"/>
            <a:ext cx="10437820" cy="988925"/>
          </a:xfrm>
          <a:prstGeom prst="rect">
            <a:avLst/>
          </a:prstGeom>
        </p:spPr>
        <p:txBody>
          <a:bodyPr lIns="0" tIns="0" rIns="0" bIns="0" rtlCol="0" anchor="t">
            <a:spAutoFit/>
          </a:bodyPr>
          <a:lstStyle>
            <a:defPPr>
              <a:defRPr lang="en-US"/>
            </a:defPPr>
            <a:lvl1pPr>
              <a:lnSpc>
                <a:spcPct val="90000"/>
              </a:lnSpc>
              <a:spcBef>
                <a:spcPct val="0"/>
              </a:spcBef>
              <a:spcAft>
                <a:spcPts val="600"/>
              </a:spcAft>
              <a:defRPr sz="3200" b="1">
                <a:latin typeface="+mj-lt"/>
                <a:ea typeface="+mj-ea"/>
                <a:cs typeface="+mj-cs"/>
              </a:defRPr>
            </a:lvl1pPr>
          </a:lstStyle>
          <a:p>
            <a:r>
              <a:rPr lang="en-US" dirty="0">
                <a:sym typeface="Canva Sans Bold"/>
              </a:rPr>
              <a:t>How Can Governments Accelerate SDG5 Using Public Discourse Insights?</a:t>
            </a:r>
          </a:p>
        </p:txBody>
      </p:sp>
      <p:grpSp>
        <p:nvGrpSpPr>
          <p:cNvPr id="6" name="Group 6"/>
          <p:cNvGrpSpPr/>
          <p:nvPr/>
        </p:nvGrpSpPr>
        <p:grpSpPr>
          <a:xfrm>
            <a:off x="685800" y="4242077"/>
            <a:ext cx="4875563" cy="2437781"/>
            <a:chOff x="0" y="0"/>
            <a:chExt cx="812800" cy="406400"/>
          </a:xfrm>
        </p:grpSpPr>
        <p:sp>
          <p:nvSpPr>
            <p:cNvPr id="7" name="Freeform 7"/>
            <p:cNvSpPr/>
            <p:nvPr/>
          </p:nvSpPr>
          <p:spPr>
            <a:xfrm>
              <a:off x="0" y="0"/>
              <a:ext cx="812800" cy="406400"/>
            </a:xfrm>
            <a:custGeom>
              <a:avLst/>
              <a:gdLst/>
              <a:ahLst/>
              <a:cxnLst/>
              <a:rect l="l" t="t" r="r" b="b"/>
              <a:pathLst>
                <a:path w="812800" h="406400">
                  <a:moveTo>
                    <a:pt x="609600" y="0"/>
                  </a:moveTo>
                  <a:lnTo>
                    <a:pt x="203200" y="0"/>
                  </a:lnTo>
                  <a:lnTo>
                    <a:pt x="0" y="203200"/>
                  </a:lnTo>
                  <a:lnTo>
                    <a:pt x="203200" y="406400"/>
                  </a:lnTo>
                  <a:lnTo>
                    <a:pt x="609600" y="406400"/>
                  </a:lnTo>
                  <a:lnTo>
                    <a:pt x="812800" y="203200"/>
                  </a:lnTo>
                  <a:lnTo>
                    <a:pt x="609600" y="0"/>
                  </a:lnTo>
                  <a:close/>
                </a:path>
              </a:pathLst>
            </a:custGeom>
            <a:solidFill>
              <a:srgbClr val="38B6FF"/>
            </a:solidFill>
          </p:spPr>
          <p:txBody>
            <a:bodyPr/>
            <a:lstStyle/>
            <a:p>
              <a:endParaRPr lang="en-AU" sz="1200"/>
            </a:p>
          </p:txBody>
        </p:sp>
        <p:sp>
          <p:nvSpPr>
            <p:cNvPr id="8" name="TextBox 8"/>
            <p:cNvSpPr txBox="1"/>
            <p:nvPr/>
          </p:nvSpPr>
          <p:spPr>
            <a:xfrm>
              <a:off x="152400" y="-38100"/>
              <a:ext cx="508000" cy="444500"/>
            </a:xfrm>
            <a:prstGeom prst="rect">
              <a:avLst/>
            </a:prstGeom>
          </p:spPr>
          <p:txBody>
            <a:bodyPr lIns="33867" tIns="33867" rIns="33867" bIns="33867" rtlCol="0" anchor="ctr"/>
            <a:lstStyle/>
            <a:p>
              <a:pPr algn="ctr">
                <a:lnSpc>
                  <a:spcPts val="1773"/>
                </a:lnSpc>
              </a:pPr>
              <a:endParaRPr sz="1200"/>
            </a:p>
          </p:txBody>
        </p:sp>
      </p:grpSp>
      <p:grpSp>
        <p:nvGrpSpPr>
          <p:cNvPr id="9" name="Group 9"/>
          <p:cNvGrpSpPr/>
          <p:nvPr/>
        </p:nvGrpSpPr>
        <p:grpSpPr>
          <a:xfrm>
            <a:off x="6630637" y="1304980"/>
            <a:ext cx="4875563" cy="2437781"/>
            <a:chOff x="0" y="0"/>
            <a:chExt cx="812800" cy="406400"/>
          </a:xfrm>
        </p:grpSpPr>
        <p:sp>
          <p:nvSpPr>
            <p:cNvPr id="10" name="Freeform 10"/>
            <p:cNvSpPr/>
            <p:nvPr/>
          </p:nvSpPr>
          <p:spPr>
            <a:xfrm>
              <a:off x="0" y="0"/>
              <a:ext cx="812800" cy="406400"/>
            </a:xfrm>
            <a:custGeom>
              <a:avLst/>
              <a:gdLst/>
              <a:ahLst/>
              <a:cxnLst/>
              <a:rect l="l" t="t" r="r" b="b"/>
              <a:pathLst>
                <a:path w="812800" h="406400">
                  <a:moveTo>
                    <a:pt x="609600" y="0"/>
                  </a:moveTo>
                  <a:lnTo>
                    <a:pt x="203200" y="0"/>
                  </a:lnTo>
                  <a:lnTo>
                    <a:pt x="0" y="203200"/>
                  </a:lnTo>
                  <a:lnTo>
                    <a:pt x="203200" y="406400"/>
                  </a:lnTo>
                  <a:lnTo>
                    <a:pt x="609600" y="406400"/>
                  </a:lnTo>
                  <a:lnTo>
                    <a:pt x="812800" y="203200"/>
                  </a:lnTo>
                  <a:lnTo>
                    <a:pt x="609600" y="0"/>
                  </a:lnTo>
                  <a:close/>
                </a:path>
              </a:pathLst>
            </a:custGeom>
            <a:solidFill>
              <a:srgbClr val="FFDE59"/>
            </a:solidFill>
          </p:spPr>
          <p:txBody>
            <a:bodyPr/>
            <a:lstStyle/>
            <a:p>
              <a:endParaRPr lang="en-AU" sz="1200"/>
            </a:p>
          </p:txBody>
        </p:sp>
        <p:sp>
          <p:nvSpPr>
            <p:cNvPr id="11" name="TextBox 11"/>
            <p:cNvSpPr txBox="1"/>
            <p:nvPr/>
          </p:nvSpPr>
          <p:spPr>
            <a:xfrm>
              <a:off x="152400" y="-38100"/>
              <a:ext cx="508000" cy="444500"/>
            </a:xfrm>
            <a:prstGeom prst="rect">
              <a:avLst/>
            </a:prstGeom>
          </p:spPr>
          <p:txBody>
            <a:bodyPr lIns="33867" tIns="33867" rIns="33867" bIns="33867" rtlCol="0" anchor="ctr"/>
            <a:lstStyle/>
            <a:p>
              <a:pPr algn="ctr">
                <a:lnSpc>
                  <a:spcPts val="1773"/>
                </a:lnSpc>
              </a:pPr>
              <a:endParaRPr sz="1200"/>
            </a:p>
          </p:txBody>
        </p:sp>
      </p:grpSp>
      <p:grpSp>
        <p:nvGrpSpPr>
          <p:cNvPr id="12" name="Group 12"/>
          <p:cNvGrpSpPr/>
          <p:nvPr/>
        </p:nvGrpSpPr>
        <p:grpSpPr>
          <a:xfrm>
            <a:off x="6630637" y="4242077"/>
            <a:ext cx="4875563" cy="2437781"/>
            <a:chOff x="0" y="0"/>
            <a:chExt cx="812800" cy="406400"/>
          </a:xfrm>
        </p:grpSpPr>
        <p:sp>
          <p:nvSpPr>
            <p:cNvPr id="13" name="Freeform 13"/>
            <p:cNvSpPr/>
            <p:nvPr/>
          </p:nvSpPr>
          <p:spPr>
            <a:xfrm>
              <a:off x="0" y="0"/>
              <a:ext cx="812800" cy="406400"/>
            </a:xfrm>
            <a:custGeom>
              <a:avLst/>
              <a:gdLst/>
              <a:ahLst/>
              <a:cxnLst/>
              <a:rect l="l" t="t" r="r" b="b"/>
              <a:pathLst>
                <a:path w="812800" h="406400">
                  <a:moveTo>
                    <a:pt x="609600" y="0"/>
                  </a:moveTo>
                  <a:lnTo>
                    <a:pt x="203200" y="0"/>
                  </a:lnTo>
                  <a:lnTo>
                    <a:pt x="0" y="203200"/>
                  </a:lnTo>
                  <a:lnTo>
                    <a:pt x="203200" y="406400"/>
                  </a:lnTo>
                  <a:lnTo>
                    <a:pt x="609600" y="406400"/>
                  </a:lnTo>
                  <a:lnTo>
                    <a:pt x="812800" y="203200"/>
                  </a:lnTo>
                  <a:lnTo>
                    <a:pt x="609600" y="0"/>
                  </a:lnTo>
                  <a:close/>
                </a:path>
              </a:pathLst>
            </a:custGeom>
            <a:solidFill>
              <a:srgbClr val="EDAFD5"/>
            </a:solidFill>
          </p:spPr>
          <p:txBody>
            <a:bodyPr/>
            <a:lstStyle/>
            <a:p>
              <a:endParaRPr lang="en-AU" sz="1200"/>
            </a:p>
          </p:txBody>
        </p:sp>
        <p:sp>
          <p:nvSpPr>
            <p:cNvPr id="14" name="TextBox 14"/>
            <p:cNvSpPr txBox="1"/>
            <p:nvPr/>
          </p:nvSpPr>
          <p:spPr>
            <a:xfrm>
              <a:off x="152400" y="-38100"/>
              <a:ext cx="508000" cy="444500"/>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1435499" y="1851280"/>
            <a:ext cx="3376165" cy="1253933"/>
          </a:xfrm>
          <a:prstGeom prst="rect">
            <a:avLst/>
          </a:prstGeom>
        </p:spPr>
        <p:txBody>
          <a:bodyPr lIns="0" tIns="0" rIns="0" bIns="0" rtlCol="0" anchor="t">
            <a:spAutoFit/>
          </a:bodyPr>
          <a:lstStyle/>
          <a:p>
            <a:pPr algn="ctr">
              <a:lnSpc>
                <a:spcPts val="2477"/>
              </a:lnSpc>
            </a:pPr>
            <a:r>
              <a:rPr lang="en-US" sz="1769">
                <a:solidFill>
                  <a:srgbClr val="000000"/>
                </a:solidFill>
                <a:latin typeface="Canva Sans"/>
                <a:ea typeface="Canva Sans"/>
                <a:cs typeface="Canva Sans"/>
                <a:sym typeface="Canva Sans"/>
              </a:rPr>
              <a:t>Governments should fund women-led businesses to improve access to finance and support SDG5 Target 5.a.</a:t>
            </a:r>
          </a:p>
        </p:txBody>
      </p:sp>
      <p:sp>
        <p:nvSpPr>
          <p:cNvPr id="16" name="TextBox 16"/>
          <p:cNvSpPr txBox="1"/>
          <p:nvPr/>
        </p:nvSpPr>
        <p:spPr>
          <a:xfrm>
            <a:off x="7442149" y="1885906"/>
            <a:ext cx="3484365" cy="1253805"/>
          </a:xfrm>
          <a:prstGeom prst="rect">
            <a:avLst/>
          </a:prstGeom>
        </p:spPr>
        <p:txBody>
          <a:bodyPr lIns="0" tIns="0" rIns="0" bIns="0" rtlCol="0" anchor="t">
            <a:spAutoFit/>
          </a:bodyPr>
          <a:lstStyle/>
          <a:p>
            <a:pPr algn="ctr">
              <a:lnSpc>
                <a:spcPts val="2473"/>
              </a:lnSpc>
            </a:pPr>
            <a:r>
              <a:rPr lang="en-US" sz="1766">
                <a:solidFill>
                  <a:srgbClr val="000000"/>
                </a:solidFill>
                <a:latin typeface="Canva Sans"/>
                <a:ea typeface="Canva Sans"/>
                <a:cs typeface="Canva Sans"/>
                <a:sym typeface="Canva Sans"/>
              </a:rPr>
              <a:t>Implement gender quotas and inclusive hiring to support SDG5 Target 5.5 on equal leadership and decision-making.</a:t>
            </a:r>
          </a:p>
        </p:txBody>
      </p:sp>
      <p:sp>
        <p:nvSpPr>
          <p:cNvPr id="17" name="TextBox 17"/>
          <p:cNvSpPr txBox="1"/>
          <p:nvPr/>
        </p:nvSpPr>
        <p:spPr>
          <a:xfrm>
            <a:off x="1348726" y="4803465"/>
            <a:ext cx="3549711" cy="1253805"/>
          </a:xfrm>
          <a:prstGeom prst="rect">
            <a:avLst/>
          </a:prstGeom>
        </p:spPr>
        <p:txBody>
          <a:bodyPr lIns="0" tIns="0" rIns="0" bIns="0" rtlCol="0" anchor="t">
            <a:spAutoFit/>
          </a:bodyPr>
          <a:lstStyle/>
          <a:p>
            <a:pPr algn="ctr">
              <a:lnSpc>
                <a:spcPts val="2473"/>
              </a:lnSpc>
            </a:pPr>
            <a:r>
              <a:rPr lang="en-US" sz="1766">
                <a:solidFill>
                  <a:srgbClr val="000000"/>
                </a:solidFill>
                <a:latin typeface="Canva Sans"/>
                <a:ea typeface="Canva Sans"/>
                <a:cs typeface="Canva Sans"/>
                <a:sym typeface="Canva Sans"/>
              </a:rPr>
              <a:t>Integrate violence prevention into empowerment efforts to support SDG5 Target 5.2 on eliminating violence against women and girls.</a:t>
            </a:r>
          </a:p>
        </p:txBody>
      </p:sp>
      <p:sp>
        <p:nvSpPr>
          <p:cNvPr id="18" name="TextBox 18"/>
          <p:cNvSpPr txBox="1"/>
          <p:nvPr/>
        </p:nvSpPr>
        <p:spPr>
          <a:xfrm>
            <a:off x="7293563" y="4895297"/>
            <a:ext cx="3549711" cy="1253805"/>
          </a:xfrm>
          <a:prstGeom prst="rect">
            <a:avLst/>
          </a:prstGeom>
        </p:spPr>
        <p:txBody>
          <a:bodyPr lIns="0" tIns="0" rIns="0" bIns="0" rtlCol="0" anchor="t">
            <a:spAutoFit/>
          </a:bodyPr>
          <a:lstStyle/>
          <a:p>
            <a:pPr algn="ctr">
              <a:lnSpc>
                <a:spcPts val="2473"/>
              </a:lnSpc>
            </a:pPr>
            <a:r>
              <a:rPr lang="en-US" sz="1766">
                <a:solidFill>
                  <a:srgbClr val="000000"/>
                </a:solidFill>
                <a:latin typeface="Canva Sans"/>
                <a:ea typeface="Canva Sans"/>
                <a:cs typeface="Canva Sans"/>
                <a:sym typeface="Canva Sans"/>
              </a:rPr>
              <a:t>Align gender campaigns with key dates like International Women’s Day to boost impact and support UN SDG5 mobilisation.</a:t>
            </a:r>
          </a:p>
        </p:txBody>
      </p:sp>
      <p:sp>
        <p:nvSpPr>
          <p:cNvPr id="19" name="TextBox 19"/>
          <p:cNvSpPr txBox="1"/>
          <p:nvPr/>
        </p:nvSpPr>
        <p:spPr>
          <a:xfrm>
            <a:off x="1805540" y="1356976"/>
            <a:ext cx="2636083" cy="269369"/>
          </a:xfrm>
          <a:prstGeom prst="rect">
            <a:avLst/>
          </a:prstGeom>
        </p:spPr>
        <p:txBody>
          <a:bodyPr lIns="0" tIns="0" rIns="0" bIns="0" rtlCol="0" anchor="t">
            <a:spAutoFit/>
          </a:bodyPr>
          <a:lstStyle/>
          <a:p>
            <a:pPr algn="ctr">
              <a:lnSpc>
                <a:spcPts val="2308"/>
              </a:lnSpc>
            </a:pPr>
            <a:r>
              <a:rPr lang="en-US" sz="1649" b="1" i="1">
                <a:solidFill>
                  <a:srgbClr val="000000"/>
                </a:solidFill>
                <a:latin typeface="Canva Sans Bold Italics"/>
                <a:ea typeface="Canva Sans Bold Italics"/>
                <a:cs typeface="Canva Sans Bold Italics"/>
                <a:sym typeface="Canva Sans Bold Italics"/>
              </a:rPr>
              <a:t>Boost economic inclusion</a:t>
            </a:r>
          </a:p>
        </p:txBody>
      </p:sp>
      <p:sp>
        <p:nvSpPr>
          <p:cNvPr id="20" name="TextBox 20"/>
          <p:cNvSpPr txBox="1"/>
          <p:nvPr/>
        </p:nvSpPr>
        <p:spPr>
          <a:xfrm>
            <a:off x="7750378" y="1350626"/>
            <a:ext cx="2515555" cy="538674"/>
          </a:xfrm>
          <a:prstGeom prst="rect">
            <a:avLst/>
          </a:prstGeom>
        </p:spPr>
        <p:txBody>
          <a:bodyPr lIns="0" tIns="0" rIns="0" bIns="0" rtlCol="0" anchor="t">
            <a:spAutoFit/>
          </a:bodyPr>
          <a:lstStyle/>
          <a:p>
            <a:pPr algn="ctr">
              <a:lnSpc>
                <a:spcPts val="2155"/>
              </a:lnSpc>
            </a:pPr>
            <a:r>
              <a:rPr lang="en-US" sz="1539" b="1" i="1">
                <a:solidFill>
                  <a:srgbClr val="000000"/>
                </a:solidFill>
                <a:latin typeface="Canva Sans Bold Italics"/>
                <a:ea typeface="Canva Sans Bold Italics"/>
                <a:cs typeface="Canva Sans Bold Italics"/>
                <a:sym typeface="Canva Sans Bold Italics"/>
              </a:rPr>
              <a:t>Enforce gender equity in leadership</a:t>
            </a:r>
          </a:p>
        </p:txBody>
      </p:sp>
      <p:sp>
        <p:nvSpPr>
          <p:cNvPr id="21" name="TextBox 21"/>
          <p:cNvSpPr txBox="1"/>
          <p:nvPr/>
        </p:nvSpPr>
        <p:spPr>
          <a:xfrm>
            <a:off x="1686910" y="4216677"/>
            <a:ext cx="2873343" cy="515526"/>
          </a:xfrm>
          <a:prstGeom prst="rect">
            <a:avLst/>
          </a:prstGeom>
        </p:spPr>
        <p:txBody>
          <a:bodyPr lIns="0" tIns="0" rIns="0" bIns="0" rtlCol="0" anchor="t">
            <a:spAutoFit/>
          </a:bodyPr>
          <a:lstStyle/>
          <a:p>
            <a:pPr algn="ctr">
              <a:lnSpc>
                <a:spcPts val="2121"/>
              </a:lnSpc>
            </a:pPr>
            <a:r>
              <a:rPr lang="en-US" sz="1515" b="1" i="1">
                <a:solidFill>
                  <a:srgbClr val="000000"/>
                </a:solidFill>
                <a:latin typeface="Canva Sans Bold Italics"/>
                <a:ea typeface="Canva Sans Bold Italics"/>
                <a:cs typeface="Canva Sans Bold Italics"/>
                <a:sym typeface="Canva Sans Bold Italics"/>
              </a:rPr>
              <a:t>Pair empowerment with protection</a:t>
            </a:r>
          </a:p>
        </p:txBody>
      </p:sp>
      <p:sp>
        <p:nvSpPr>
          <p:cNvPr id="22" name="TextBox 22"/>
          <p:cNvSpPr txBox="1"/>
          <p:nvPr/>
        </p:nvSpPr>
        <p:spPr>
          <a:xfrm>
            <a:off x="7666449" y="4255584"/>
            <a:ext cx="2803939" cy="588110"/>
          </a:xfrm>
          <a:prstGeom prst="rect">
            <a:avLst/>
          </a:prstGeom>
        </p:spPr>
        <p:txBody>
          <a:bodyPr lIns="0" tIns="0" rIns="0" bIns="0" rtlCol="0" anchor="t">
            <a:spAutoFit/>
          </a:bodyPr>
          <a:lstStyle/>
          <a:p>
            <a:pPr algn="ctr">
              <a:lnSpc>
                <a:spcPts val="2375"/>
              </a:lnSpc>
            </a:pPr>
            <a:r>
              <a:rPr lang="en-US" sz="1697" b="1" i="1">
                <a:solidFill>
                  <a:srgbClr val="000000"/>
                </a:solidFill>
                <a:latin typeface="Canva Sans Bold Italics"/>
                <a:ea typeface="Canva Sans Bold Italics"/>
                <a:cs typeface="Canva Sans Bold Italics"/>
                <a:sym typeface="Canva Sans Bold Italics"/>
              </a:rPr>
              <a:t>Leverage global awareness events</a:t>
            </a:r>
          </a:p>
        </p:txBody>
      </p:sp>
      <p:sp>
        <p:nvSpPr>
          <p:cNvPr id="23" name="TextBox 22">
            <a:extLst>
              <a:ext uri="{FF2B5EF4-FFF2-40B4-BE49-F238E27FC236}">
                <a16:creationId xmlns:a16="http://schemas.microsoft.com/office/drawing/2014/main" id="{E56514E0-181C-2247-E9D4-F13709A67417}"/>
              </a:ext>
            </a:extLst>
          </p:cNvPr>
          <p:cNvSpPr txBox="1"/>
          <p:nvPr/>
        </p:nvSpPr>
        <p:spPr>
          <a:xfrm>
            <a:off x="10204704" y="0"/>
            <a:ext cx="1987296" cy="369332"/>
          </a:xfrm>
          <a:prstGeom prst="rect">
            <a:avLst/>
          </a:prstGeom>
          <a:solidFill>
            <a:schemeClr val="accent2">
              <a:lumMod val="60000"/>
              <a:lumOff val="40000"/>
            </a:schemeClr>
          </a:solidFill>
        </p:spPr>
        <p:txBody>
          <a:bodyPr wrap="square" rtlCol="0">
            <a:spAutoFit/>
          </a:bodyPr>
          <a:lstStyle/>
          <a:p>
            <a:r>
              <a:rPr lang="en-AU" sz="1800" u="none" strike="noStrike" dirty="0">
                <a:effectLst/>
              </a:rPr>
              <a:t>Gender Equality</a:t>
            </a:r>
            <a:endParaRPr lang="en-A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EE2B18-49B3-782E-6CEC-D2D2D97B2E15}"/>
              </a:ext>
            </a:extLst>
          </p:cNvPr>
          <p:cNvPicPr>
            <a:picLocks noChangeAspect="1"/>
          </p:cNvPicPr>
          <p:nvPr/>
        </p:nvPicPr>
        <p:blipFill>
          <a:blip r:embed="rId3"/>
          <a:stretch>
            <a:fillRect/>
          </a:stretch>
        </p:blipFill>
        <p:spPr>
          <a:xfrm>
            <a:off x="2947784" y="1155700"/>
            <a:ext cx="6296432" cy="5097734"/>
          </a:xfrm>
          <a:prstGeom prst="rect">
            <a:avLst/>
          </a:prstGeom>
        </p:spPr>
      </p:pic>
      <p:sp>
        <p:nvSpPr>
          <p:cNvPr id="8" name="Title 7">
            <a:extLst>
              <a:ext uri="{FF2B5EF4-FFF2-40B4-BE49-F238E27FC236}">
                <a16:creationId xmlns:a16="http://schemas.microsoft.com/office/drawing/2014/main" id="{03446965-747B-28CE-8BD5-28DCFEFC33EE}"/>
              </a:ext>
            </a:extLst>
          </p:cNvPr>
          <p:cNvSpPr>
            <a:spLocks noGrp="1"/>
          </p:cNvSpPr>
          <p:nvPr>
            <p:ph type="title"/>
          </p:nvPr>
        </p:nvSpPr>
        <p:spPr>
          <a:xfrm>
            <a:off x="838200" y="365125"/>
            <a:ext cx="10515600" cy="790575"/>
          </a:xfrm>
        </p:spPr>
        <p:txBody>
          <a:bodyPr>
            <a:normAutofit/>
          </a:bodyPr>
          <a:lstStyle/>
          <a:p>
            <a:r>
              <a:rPr lang="en-US" sz="3200" b="1" dirty="0"/>
              <a:t>Tweet Volume</a:t>
            </a:r>
          </a:p>
        </p:txBody>
      </p:sp>
      <p:sp>
        <p:nvSpPr>
          <p:cNvPr id="2" name="TextBox 1">
            <a:extLst>
              <a:ext uri="{FF2B5EF4-FFF2-40B4-BE49-F238E27FC236}">
                <a16:creationId xmlns:a16="http://schemas.microsoft.com/office/drawing/2014/main" id="{71124E6D-F697-7C49-D48F-779A90AC6895}"/>
              </a:ext>
            </a:extLst>
          </p:cNvPr>
          <p:cNvSpPr txBox="1"/>
          <p:nvPr/>
        </p:nvSpPr>
        <p:spPr>
          <a:xfrm>
            <a:off x="10204704" y="0"/>
            <a:ext cx="1987296" cy="369332"/>
          </a:xfrm>
          <a:prstGeom prst="rect">
            <a:avLst/>
          </a:prstGeom>
          <a:solidFill>
            <a:schemeClr val="accent5">
              <a:lumMod val="20000"/>
              <a:lumOff val="80000"/>
            </a:schemeClr>
          </a:solidFill>
        </p:spPr>
        <p:txBody>
          <a:bodyPr wrap="square" rtlCol="0">
            <a:spAutoFit/>
          </a:bodyPr>
          <a:lstStyle/>
          <a:p>
            <a:r>
              <a:rPr lang="en-AU" sz="1800" u="none" strike="noStrike" dirty="0">
                <a:effectLst/>
              </a:rPr>
              <a:t>Consumption</a:t>
            </a:r>
            <a:endParaRPr lang="en-AU" dirty="0"/>
          </a:p>
        </p:txBody>
      </p:sp>
    </p:spTree>
    <p:extLst>
      <p:ext uri="{BB962C8B-B14F-4D97-AF65-F5344CB8AC3E}">
        <p14:creationId xmlns:p14="http://schemas.microsoft.com/office/powerpoint/2010/main" val="24607514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272</TotalTime>
  <Words>1307</Words>
  <Application>Microsoft Macintosh PowerPoint</Application>
  <PresentationFormat>Widescreen</PresentationFormat>
  <Paragraphs>160</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Aptos Narrow</vt:lpstr>
      <vt:lpstr>Arial</vt:lpstr>
      <vt:lpstr>Canva Sans</vt:lpstr>
      <vt:lpstr>Canva Sans Bold</vt:lpstr>
      <vt:lpstr>Canva Sans Bold Italics</vt:lpstr>
      <vt:lpstr>Office Theme</vt:lpstr>
      <vt:lpstr>NLP Coders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Tweet Volume</vt:lpstr>
      <vt:lpstr>What are people talking about?</vt:lpstr>
      <vt:lpstr>Key conversations</vt:lpstr>
      <vt:lpstr>Actionable insights and recommendations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SHEHAN KALINDA WIJERATNE GAMAGE</dc:creator>
  <cp:lastModifiedBy>PHU QUI DANG</cp:lastModifiedBy>
  <cp:revision>15</cp:revision>
  <dcterms:created xsi:type="dcterms:W3CDTF">2025-05-06T13:37:35Z</dcterms:created>
  <dcterms:modified xsi:type="dcterms:W3CDTF">2025-05-18T09:48:35Z</dcterms:modified>
</cp:coreProperties>
</file>